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54"/>
  </p:notesMasterIdLst>
  <p:sldIdLst>
    <p:sldId id="256" r:id="rId2"/>
    <p:sldId id="313" r:id="rId3"/>
    <p:sldId id="262" r:id="rId4"/>
    <p:sldId id="257" r:id="rId5"/>
    <p:sldId id="259" r:id="rId6"/>
    <p:sldId id="315" r:id="rId7"/>
    <p:sldId id="263" r:id="rId8"/>
    <p:sldId id="316" r:id="rId9"/>
    <p:sldId id="264" r:id="rId10"/>
    <p:sldId id="265" r:id="rId11"/>
    <p:sldId id="317" r:id="rId12"/>
    <p:sldId id="293" r:id="rId13"/>
    <p:sldId id="318" r:id="rId14"/>
    <p:sldId id="310" r:id="rId15"/>
    <p:sldId id="319" r:id="rId16"/>
    <p:sldId id="320" r:id="rId17"/>
    <p:sldId id="266" r:id="rId18"/>
    <p:sldId id="295" r:id="rId19"/>
    <p:sldId id="296" r:id="rId20"/>
    <p:sldId id="297" r:id="rId21"/>
    <p:sldId id="321" r:id="rId22"/>
    <p:sldId id="300" r:id="rId23"/>
    <p:sldId id="322" r:id="rId24"/>
    <p:sldId id="323" r:id="rId25"/>
    <p:sldId id="324" r:id="rId26"/>
    <p:sldId id="314" r:id="rId27"/>
    <p:sldId id="302" r:id="rId28"/>
    <p:sldId id="273" r:id="rId29"/>
    <p:sldId id="325" r:id="rId30"/>
    <p:sldId id="326" r:id="rId31"/>
    <p:sldId id="275" r:id="rId32"/>
    <p:sldId id="289" r:id="rId33"/>
    <p:sldId id="277" r:id="rId34"/>
    <p:sldId id="278" r:id="rId35"/>
    <p:sldId id="327" r:id="rId36"/>
    <p:sldId id="279" r:id="rId37"/>
    <p:sldId id="303" r:id="rId38"/>
    <p:sldId id="328" r:id="rId39"/>
    <p:sldId id="331" r:id="rId40"/>
    <p:sldId id="306" r:id="rId41"/>
    <p:sldId id="281" r:id="rId42"/>
    <p:sldId id="333" r:id="rId43"/>
    <p:sldId id="332" r:id="rId44"/>
    <p:sldId id="284" r:id="rId45"/>
    <p:sldId id="309" r:id="rId46"/>
    <p:sldId id="308" r:id="rId47"/>
    <p:sldId id="329" r:id="rId48"/>
    <p:sldId id="305" r:id="rId49"/>
    <p:sldId id="280" r:id="rId50"/>
    <p:sldId id="330" r:id="rId51"/>
    <p:sldId id="286" r:id="rId52"/>
    <p:sldId id="312" r:id="rId53"/>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81159" autoAdjust="0"/>
  </p:normalViewPr>
  <p:slideViewPr>
    <p:cSldViewPr>
      <p:cViewPr varScale="1">
        <p:scale>
          <a:sx n="56" d="100"/>
          <a:sy n="56" d="100"/>
        </p:scale>
        <p:origin x="160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2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A3F35B-3512-493D-8FD0-7BB6421FD63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F37DF5A1-10E5-4CF6-BB7C-0E9173AD754B}">
      <dgm:prSet custT="1"/>
      <dgm:spPr/>
      <dgm:t>
        <a:bodyPr/>
        <a:lstStyle/>
        <a:p>
          <a:r>
            <a:rPr lang="en-US" sz="1800" dirty="0"/>
            <a:t>Visibility of health education/promotion increasing since mid-1970s</a:t>
          </a:r>
        </a:p>
      </dgm:t>
    </dgm:pt>
    <dgm:pt modelId="{2B67F1CF-6A83-4B5D-9071-296BAC31465A}" type="parTrans" cxnId="{5AB36FF6-65C1-4BF3-AA3C-9E688D2362BB}">
      <dgm:prSet/>
      <dgm:spPr/>
      <dgm:t>
        <a:bodyPr/>
        <a:lstStyle/>
        <a:p>
          <a:endParaRPr lang="en-US"/>
        </a:p>
      </dgm:t>
    </dgm:pt>
    <dgm:pt modelId="{CB32539F-CD4F-4918-A14C-17931EC36095}" type="sibTrans" cxnId="{5AB36FF6-65C1-4BF3-AA3C-9E688D2362BB}">
      <dgm:prSet/>
      <dgm:spPr/>
      <dgm:t>
        <a:bodyPr/>
        <a:lstStyle/>
        <a:p>
          <a:endParaRPr lang="en-US"/>
        </a:p>
      </dgm:t>
    </dgm:pt>
    <dgm:pt modelId="{04C79AAB-CCAE-4AB3-8EA9-288F0DBD84FA}">
      <dgm:prSet custT="1"/>
      <dgm:spPr/>
      <dgm:t>
        <a:bodyPr/>
        <a:lstStyle/>
        <a:p>
          <a:r>
            <a:rPr lang="en-US" sz="1800" dirty="0"/>
            <a:t>Public health efforts late 19</a:t>
          </a:r>
          <a:r>
            <a:rPr lang="en-US" sz="1800" baseline="30000" dirty="0"/>
            <a:t>th</a:t>
          </a:r>
          <a:r>
            <a:rPr lang="en-US" sz="1800" dirty="0"/>
            <a:t> century-1950s: focus on control of infectious diseases</a:t>
          </a:r>
        </a:p>
      </dgm:t>
    </dgm:pt>
    <dgm:pt modelId="{80F24151-26AE-4CCD-BA84-3F45776EA7E6}" type="parTrans" cxnId="{5FE3ABE9-90F4-46DA-B683-69D772327390}">
      <dgm:prSet/>
      <dgm:spPr/>
      <dgm:t>
        <a:bodyPr/>
        <a:lstStyle/>
        <a:p>
          <a:endParaRPr lang="en-US"/>
        </a:p>
      </dgm:t>
    </dgm:pt>
    <dgm:pt modelId="{F5F010A6-BDC3-41B8-AF54-7668D374767C}" type="sibTrans" cxnId="{5FE3ABE9-90F4-46DA-B683-69D772327390}">
      <dgm:prSet/>
      <dgm:spPr/>
      <dgm:t>
        <a:bodyPr/>
        <a:lstStyle/>
        <a:p>
          <a:endParaRPr lang="en-US"/>
        </a:p>
      </dgm:t>
    </dgm:pt>
    <dgm:pt modelId="{E09510D3-C0EB-439E-972E-3B30660FDFB5}">
      <dgm:prSet custT="1"/>
      <dgm:spPr/>
      <dgm:t>
        <a:bodyPr/>
        <a:lstStyle/>
        <a:p>
          <a:r>
            <a:rPr lang="en-US" sz="1800" dirty="0"/>
            <a:t>1950s-present, focus on chronic diseases and diseases related to lifestyles</a:t>
          </a:r>
        </a:p>
      </dgm:t>
    </dgm:pt>
    <dgm:pt modelId="{F3054D19-DB6D-4838-AC9B-FED1C18F92DC}" type="parTrans" cxnId="{45DC86B8-5FB1-4E69-BD06-04E91E21B0C4}">
      <dgm:prSet/>
      <dgm:spPr/>
      <dgm:t>
        <a:bodyPr/>
        <a:lstStyle/>
        <a:p>
          <a:endParaRPr lang="en-US"/>
        </a:p>
      </dgm:t>
    </dgm:pt>
    <dgm:pt modelId="{B403E2CB-3679-4696-9FB4-429CAF995B03}" type="sibTrans" cxnId="{45DC86B8-5FB1-4E69-BD06-04E91E21B0C4}">
      <dgm:prSet/>
      <dgm:spPr/>
      <dgm:t>
        <a:bodyPr/>
        <a:lstStyle/>
        <a:p>
          <a:endParaRPr lang="en-US"/>
        </a:p>
      </dgm:t>
    </dgm:pt>
    <dgm:pt modelId="{A56805E9-F2C7-4EA4-8882-D0F0CB4D8055}">
      <dgm:prSet custT="1"/>
      <dgm:spPr/>
      <dgm:t>
        <a:bodyPr/>
        <a:lstStyle/>
        <a:p>
          <a:r>
            <a:rPr lang="en-US" sz="1800" dirty="0"/>
            <a:t>Recognized by mid 1970s that health promotion efforts have great potential for reducing morbidity, saving lives, and reducing costs</a:t>
          </a:r>
        </a:p>
      </dgm:t>
    </dgm:pt>
    <dgm:pt modelId="{BCCD0544-FD2F-4BEB-9250-AF7D1A89CFD5}" type="parTrans" cxnId="{1A85CCAB-0AF3-4084-9E71-F5CFE155A513}">
      <dgm:prSet/>
      <dgm:spPr/>
      <dgm:t>
        <a:bodyPr/>
        <a:lstStyle/>
        <a:p>
          <a:endParaRPr lang="en-US"/>
        </a:p>
      </dgm:t>
    </dgm:pt>
    <dgm:pt modelId="{F2E58D0A-C286-4E6B-8E57-701D27046929}" type="sibTrans" cxnId="{1A85CCAB-0AF3-4084-9E71-F5CFE155A513}">
      <dgm:prSet/>
      <dgm:spPr/>
      <dgm:t>
        <a:bodyPr/>
        <a:lstStyle/>
        <a:p>
          <a:endParaRPr lang="en-US"/>
        </a:p>
      </dgm:t>
    </dgm:pt>
    <dgm:pt modelId="{A3764A9D-FF12-4DBF-9086-42DF8E7BB984}" type="pres">
      <dgm:prSet presAssocID="{C6A3F35B-3512-493D-8FD0-7BB6421FD632}" presName="Name0" presStyleCnt="0">
        <dgm:presLayoutVars>
          <dgm:dir/>
          <dgm:resizeHandles val="exact"/>
        </dgm:presLayoutVars>
      </dgm:prSet>
      <dgm:spPr/>
      <dgm:t>
        <a:bodyPr/>
        <a:lstStyle/>
        <a:p>
          <a:endParaRPr lang="en-US"/>
        </a:p>
      </dgm:t>
    </dgm:pt>
    <dgm:pt modelId="{69534B10-D406-44F2-A165-5A9A6F6D12A1}" type="pres">
      <dgm:prSet presAssocID="{C6A3F35B-3512-493D-8FD0-7BB6421FD632}" presName="arrow" presStyleLbl="bgShp" presStyleIdx="0" presStyleCnt="1"/>
      <dgm:spPr/>
    </dgm:pt>
    <dgm:pt modelId="{D411CDA8-9840-4960-9780-42FBD6F76964}" type="pres">
      <dgm:prSet presAssocID="{C6A3F35B-3512-493D-8FD0-7BB6421FD632}" presName="points" presStyleCnt="0"/>
      <dgm:spPr/>
    </dgm:pt>
    <dgm:pt modelId="{5B056C0D-8B24-4326-A6A6-AC6C65B8B42C}" type="pres">
      <dgm:prSet presAssocID="{F37DF5A1-10E5-4CF6-BB7C-0E9173AD754B}" presName="compositeA" presStyleCnt="0"/>
      <dgm:spPr/>
    </dgm:pt>
    <dgm:pt modelId="{10AB37D7-ED02-434D-84A3-8D7E28B2237F}" type="pres">
      <dgm:prSet presAssocID="{F37DF5A1-10E5-4CF6-BB7C-0E9173AD754B}" presName="textA" presStyleLbl="revTx" presStyleIdx="0" presStyleCnt="4" custScaleX="121648">
        <dgm:presLayoutVars>
          <dgm:bulletEnabled val="1"/>
        </dgm:presLayoutVars>
      </dgm:prSet>
      <dgm:spPr/>
      <dgm:t>
        <a:bodyPr/>
        <a:lstStyle/>
        <a:p>
          <a:endParaRPr lang="en-US"/>
        </a:p>
      </dgm:t>
    </dgm:pt>
    <dgm:pt modelId="{33ABDF7F-B05D-4394-B853-212ECFF7DCE1}" type="pres">
      <dgm:prSet presAssocID="{F37DF5A1-10E5-4CF6-BB7C-0E9173AD754B}" presName="circleA" presStyleLbl="node1" presStyleIdx="0" presStyleCnt="4"/>
      <dgm:spPr/>
    </dgm:pt>
    <dgm:pt modelId="{835A061C-3F7D-4439-AF2B-9CB035752613}" type="pres">
      <dgm:prSet presAssocID="{F37DF5A1-10E5-4CF6-BB7C-0E9173AD754B}" presName="spaceA" presStyleCnt="0"/>
      <dgm:spPr/>
    </dgm:pt>
    <dgm:pt modelId="{5934624B-8221-4A8E-921F-D773CEF2F4AB}" type="pres">
      <dgm:prSet presAssocID="{CB32539F-CD4F-4918-A14C-17931EC36095}" presName="space" presStyleCnt="0"/>
      <dgm:spPr/>
    </dgm:pt>
    <dgm:pt modelId="{083ED255-DFB1-42D4-B0AC-5E463B4C763F}" type="pres">
      <dgm:prSet presAssocID="{04C79AAB-CCAE-4AB3-8EA9-288F0DBD84FA}" presName="compositeB" presStyleCnt="0"/>
      <dgm:spPr/>
    </dgm:pt>
    <dgm:pt modelId="{D5005CE1-9F3A-4BC8-B145-FDED30DF6BEA}" type="pres">
      <dgm:prSet presAssocID="{04C79AAB-CCAE-4AB3-8EA9-288F0DBD84FA}" presName="textB" presStyleLbl="revTx" presStyleIdx="1" presStyleCnt="4">
        <dgm:presLayoutVars>
          <dgm:bulletEnabled val="1"/>
        </dgm:presLayoutVars>
      </dgm:prSet>
      <dgm:spPr/>
      <dgm:t>
        <a:bodyPr/>
        <a:lstStyle/>
        <a:p>
          <a:endParaRPr lang="en-US"/>
        </a:p>
      </dgm:t>
    </dgm:pt>
    <dgm:pt modelId="{8A1C8EAB-DDA0-40B4-924B-195E0DBB2985}" type="pres">
      <dgm:prSet presAssocID="{04C79AAB-CCAE-4AB3-8EA9-288F0DBD84FA}" presName="circleB" presStyleLbl="node1" presStyleIdx="1" presStyleCnt="4"/>
      <dgm:spPr/>
    </dgm:pt>
    <dgm:pt modelId="{9F0EEB21-3F93-49CC-9D39-9420ED613888}" type="pres">
      <dgm:prSet presAssocID="{04C79AAB-CCAE-4AB3-8EA9-288F0DBD84FA}" presName="spaceB" presStyleCnt="0"/>
      <dgm:spPr/>
    </dgm:pt>
    <dgm:pt modelId="{F478D07D-48AF-4650-BB37-B8B4EA8CB0A1}" type="pres">
      <dgm:prSet presAssocID="{F5F010A6-BDC3-41B8-AF54-7668D374767C}" presName="space" presStyleCnt="0"/>
      <dgm:spPr/>
    </dgm:pt>
    <dgm:pt modelId="{5ED9598A-6E5B-4900-B03B-FEB0F325A44F}" type="pres">
      <dgm:prSet presAssocID="{E09510D3-C0EB-439E-972E-3B30660FDFB5}" presName="compositeA" presStyleCnt="0"/>
      <dgm:spPr/>
    </dgm:pt>
    <dgm:pt modelId="{297D79EB-5760-452E-A4B4-ACCC5089821C}" type="pres">
      <dgm:prSet presAssocID="{E09510D3-C0EB-439E-972E-3B30660FDFB5}" presName="textA" presStyleLbl="revTx" presStyleIdx="2" presStyleCnt="4">
        <dgm:presLayoutVars>
          <dgm:bulletEnabled val="1"/>
        </dgm:presLayoutVars>
      </dgm:prSet>
      <dgm:spPr/>
      <dgm:t>
        <a:bodyPr/>
        <a:lstStyle/>
        <a:p>
          <a:endParaRPr lang="en-US"/>
        </a:p>
      </dgm:t>
    </dgm:pt>
    <dgm:pt modelId="{C16DC79A-EE06-478C-96D3-C4B27CCB3219}" type="pres">
      <dgm:prSet presAssocID="{E09510D3-C0EB-439E-972E-3B30660FDFB5}" presName="circleA" presStyleLbl="node1" presStyleIdx="2" presStyleCnt="4"/>
      <dgm:spPr/>
    </dgm:pt>
    <dgm:pt modelId="{37543F99-BE91-4372-9614-0731A4C67299}" type="pres">
      <dgm:prSet presAssocID="{E09510D3-C0EB-439E-972E-3B30660FDFB5}" presName="spaceA" presStyleCnt="0"/>
      <dgm:spPr/>
    </dgm:pt>
    <dgm:pt modelId="{1E32C606-14D4-4158-BCEA-F388ACEF1991}" type="pres">
      <dgm:prSet presAssocID="{B403E2CB-3679-4696-9FB4-429CAF995B03}" presName="space" presStyleCnt="0"/>
      <dgm:spPr/>
    </dgm:pt>
    <dgm:pt modelId="{B9A3D237-6D2A-423E-87E7-63959BD37E88}" type="pres">
      <dgm:prSet presAssocID="{A56805E9-F2C7-4EA4-8882-D0F0CB4D8055}" presName="compositeB" presStyleCnt="0"/>
      <dgm:spPr/>
    </dgm:pt>
    <dgm:pt modelId="{7D68536F-1A70-4034-9747-B6503505DF5C}" type="pres">
      <dgm:prSet presAssocID="{A56805E9-F2C7-4EA4-8882-D0F0CB4D8055}" presName="textB" presStyleLbl="revTx" presStyleIdx="3" presStyleCnt="4" custScaleX="121858">
        <dgm:presLayoutVars>
          <dgm:bulletEnabled val="1"/>
        </dgm:presLayoutVars>
      </dgm:prSet>
      <dgm:spPr/>
      <dgm:t>
        <a:bodyPr/>
        <a:lstStyle/>
        <a:p>
          <a:endParaRPr lang="en-US"/>
        </a:p>
      </dgm:t>
    </dgm:pt>
    <dgm:pt modelId="{464CB1E1-4631-460E-B54B-F69E97EBF0D6}" type="pres">
      <dgm:prSet presAssocID="{A56805E9-F2C7-4EA4-8882-D0F0CB4D8055}" presName="circleB" presStyleLbl="node1" presStyleIdx="3" presStyleCnt="4"/>
      <dgm:spPr/>
    </dgm:pt>
    <dgm:pt modelId="{4A224F81-91AD-40DA-A2D0-3C27A7A92391}" type="pres">
      <dgm:prSet presAssocID="{A56805E9-F2C7-4EA4-8882-D0F0CB4D8055}" presName="spaceB" presStyleCnt="0"/>
      <dgm:spPr/>
    </dgm:pt>
  </dgm:ptLst>
  <dgm:cxnLst>
    <dgm:cxn modelId="{1A85CCAB-0AF3-4084-9E71-F5CFE155A513}" srcId="{C6A3F35B-3512-493D-8FD0-7BB6421FD632}" destId="{A56805E9-F2C7-4EA4-8882-D0F0CB4D8055}" srcOrd="3" destOrd="0" parTransId="{BCCD0544-FD2F-4BEB-9250-AF7D1A89CFD5}" sibTransId="{F2E58D0A-C286-4E6B-8E57-701D27046929}"/>
    <dgm:cxn modelId="{7D8CE0F4-7244-470D-B2F6-DB48409099A4}" type="presOf" srcId="{C6A3F35B-3512-493D-8FD0-7BB6421FD632}" destId="{A3764A9D-FF12-4DBF-9086-42DF8E7BB984}" srcOrd="0" destOrd="0" presId="urn:microsoft.com/office/officeart/2005/8/layout/hProcess11"/>
    <dgm:cxn modelId="{3FDFF97E-0CAD-48ED-ABE2-964E31ABA5B3}" type="presOf" srcId="{E09510D3-C0EB-439E-972E-3B30660FDFB5}" destId="{297D79EB-5760-452E-A4B4-ACCC5089821C}" srcOrd="0" destOrd="0" presId="urn:microsoft.com/office/officeart/2005/8/layout/hProcess11"/>
    <dgm:cxn modelId="{5AB36FF6-65C1-4BF3-AA3C-9E688D2362BB}" srcId="{C6A3F35B-3512-493D-8FD0-7BB6421FD632}" destId="{F37DF5A1-10E5-4CF6-BB7C-0E9173AD754B}" srcOrd="0" destOrd="0" parTransId="{2B67F1CF-6A83-4B5D-9071-296BAC31465A}" sibTransId="{CB32539F-CD4F-4918-A14C-17931EC36095}"/>
    <dgm:cxn modelId="{46A4B4CA-00B1-482C-AF37-BFA116EA7A0F}" type="presOf" srcId="{A56805E9-F2C7-4EA4-8882-D0F0CB4D8055}" destId="{7D68536F-1A70-4034-9747-B6503505DF5C}" srcOrd="0" destOrd="0" presId="urn:microsoft.com/office/officeart/2005/8/layout/hProcess11"/>
    <dgm:cxn modelId="{8C81A2DE-9ED7-4436-B252-5B35B3B892BE}" type="presOf" srcId="{F37DF5A1-10E5-4CF6-BB7C-0E9173AD754B}" destId="{10AB37D7-ED02-434D-84A3-8D7E28B2237F}" srcOrd="0" destOrd="0" presId="urn:microsoft.com/office/officeart/2005/8/layout/hProcess11"/>
    <dgm:cxn modelId="{45DC86B8-5FB1-4E69-BD06-04E91E21B0C4}" srcId="{C6A3F35B-3512-493D-8FD0-7BB6421FD632}" destId="{E09510D3-C0EB-439E-972E-3B30660FDFB5}" srcOrd="2" destOrd="0" parTransId="{F3054D19-DB6D-4838-AC9B-FED1C18F92DC}" sibTransId="{B403E2CB-3679-4696-9FB4-429CAF995B03}"/>
    <dgm:cxn modelId="{F28F8E86-02BA-4F72-B4A7-59AF0B963CC1}" type="presOf" srcId="{04C79AAB-CCAE-4AB3-8EA9-288F0DBD84FA}" destId="{D5005CE1-9F3A-4BC8-B145-FDED30DF6BEA}" srcOrd="0" destOrd="0" presId="urn:microsoft.com/office/officeart/2005/8/layout/hProcess11"/>
    <dgm:cxn modelId="{5FE3ABE9-90F4-46DA-B683-69D772327390}" srcId="{C6A3F35B-3512-493D-8FD0-7BB6421FD632}" destId="{04C79AAB-CCAE-4AB3-8EA9-288F0DBD84FA}" srcOrd="1" destOrd="0" parTransId="{80F24151-26AE-4CCD-BA84-3F45776EA7E6}" sibTransId="{F5F010A6-BDC3-41B8-AF54-7668D374767C}"/>
    <dgm:cxn modelId="{E3095938-763D-479C-9027-235708760AA3}" type="presParOf" srcId="{A3764A9D-FF12-4DBF-9086-42DF8E7BB984}" destId="{69534B10-D406-44F2-A165-5A9A6F6D12A1}" srcOrd="0" destOrd="0" presId="urn:microsoft.com/office/officeart/2005/8/layout/hProcess11"/>
    <dgm:cxn modelId="{92E80166-326B-4244-9228-7B93CA2C3455}" type="presParOf" srcId="{A3764A9D-FF12-4DBF-9086-42DF8E7BB984}" destId="{D411CDA8-9840-4960-9780-42FBD6F76964}" srcOrd="1" destOrd="0" presId="urn:microsoft.com/office/officeart/2005/8/layout/hProcess11"/>
    <dgm:cxn modelId="{9C66B8CB-4ABA-4035-AE8F-344EF08C7366}" type="presParOf" srcId="{D411CDA8-9840-4960-9780-42FBD6F76964}" destId="{5B056C0D-8B24-4326-A6A6-AC6C65B8B42C}" srcOrd="0" destOrd="0" presId="urn:microsoft.com/office/officeart/2005/8/layout/hProcess11"/>
    <dgm:cxn modelId="{B40C5FAC-731A-4303-A4DE-360432A4A111}" type="presParOf" srcId="{5B056C0D-8B24-4326-A6A6-AC6C65B8B42C}" destId="{10AB37D7-ED02-434D-84A3-8D7E28B2237F}" srcOrd="0" destOrd="0" presId="urn:microsoft.com/office/officeart/2005/8/layout/hProcess11"/>
    <dgm:cxn modelId="{8CCB3AEF-95FE-4B64-ABC4-5975ECD27BC1}" type="presParOf" srcId="{5B056C0D-8B24-4326-A6A6-AC6C65B8B42C}" destId="{33ABDF7F-B05D-4394-B853-212ECFF7DCE1}" srcOrd="1" destOrd="0" presId="urn:microsoft.com/office/officeart/2005/8/layout/hProcess11"/>
    <dgm:cxn modelId="{0FC1E154-F0B6-4243-9DBF-2C0B30A97640}" type="presParOf" srcId="{5B056C0D-8B24-4326-A6A6-AC6C65B8B42C}" destId="{835A061C-3F7D-4439-AF2B-9CB035752613}" srcOrd="2" destOrd="0" presId="urn:microsoft.com/office/officeart/2005/8/layout/hProcess11"/>
    <dgm:cxn modelId="{8EEEF10F-5CA7-43F8-8102-292ABD5F5057}" type="presParOf" srcId="{D411CDA8-9840-4960-9780-42FBD6F76964}" destId="{5934624B-8221-4A8E-921F-D773CEF2F4AB}" srcOrd="1" destOrd="0" presId="urn:microsoft.com/office/officeart/2005/8/layout/hProcess11"/>
    <dgm:cxn modelId="{7AB33F04-C577-4AA9-BF18-7A8517DB2188}" type="presParOf" srcId="{D411CDA8-9840-4960-9780-42FBD6F76964}" destId="{083ED255-DFB1-42D4-B0AC-5E463B4C763F}" srcOrd="2" destOrd="0" presId="urn:microsoft.com/office/officeart/2005/8/layout/hProcess11"/>
    <dgm:cxn modelId="{EEBA9CBF-F139-47DC-BD09-FB47E74753E1}" type="presParOf" srcId="{083ED255-DFB1-42D4-B0AC-5E463B4C763F}" destId="{D5005CE1-9F3A-4BC8-B145-FDED30DF6BEA}" srcOrd="0" destOrd="0" presId="urn:microsoft.com/office/officeart/2005/8/layout/hProcess11"/>
    <dgm:cxn modelId="{DE6AED8C-4399-4860-A9E8-99D540C3418A}" type="presParOf" srcId="{083ED255-DFB1-42D4-B0AC-5E463B4C763F}" destId="{8A1C8EAB-DDA0-40B4-924B-195E0DBB2985}" srcOrd="1" destOrd="0" presId="urn:microsoft.com/office/officeart/2005/8/layout/hProcess11"/>
    <dgm:cxn modelId="{8E9A1B71-5C7D-4665-A76B-67DBB2DB0D4F}" type="presParOf" srcId="{083ED255-DFB1-42D4-B0AC-5E463B4C763F}" destId="{9F0EEB21-3F93-49CC-9D39-9420ED613888}" srcOrd="2" destOrd="0" presId="urn:microsoft.com/office/officeart/2005/8/layout/hProcess11"/>
    <dgm:cxn modelId="{F1B65E62-3CA2-4BF6-A607-55361758D20B}" type="presParOf" srcId="{D411CDA8-9840-4960-9780-42FBD6F76964}" destId="{F478D07D-48AF-4650-BB37-B8B4EA8CB0A1}" srcOrd="3" destOrd="0" presId="urn:microsoft.com/office/officeart/2005/8/layout/hProcess11"/>
    <dgm:cxn modelId="{2FFC20A0-B2AC-48C3-B1CD-68A6831337B3}" type="presParOf" srcId="{D411CDA8-9840-4960-9780-42FBD6F76964}" destId="{5ED9598A-6E5B-4900-B03B-FEB0F325A44F}" srcOrd="4" destOrd="0" presId="urn:microsoft.com/office/officeart/2005/8/layout/hProcess11"/>
    <dgm:cxn modelId="{B7DB6C53-C9AD-4840-B224-1325549A1A6D}" type="presParOf" srcId="{5ED9598A-6E5B-4900-B03B-FEB0F325A44F}" destId="{297D79EB-5760-452E-A4B4-ACCC5089821C}" srcOrd="0" destOrd="0" presId="urn:microsoft.com/office/officeart/2005/8/layout/hProcess11"/>
    <dgm:cxn modelId="{DFB2F540-8DF8-4170-840C-A7DEB158C445}" type="presParOf" srcId="{5ED9598A-6E5B-4900-B03B-FEB0F325A44F}" destId="{C16DC79A-EE06-478C-96D3-C4B27CCB3219}" srcOrd="1" destOrd="0" presId="urn:microsoft.com/office/officeart/2005/8/layout/hProcess11"/>
    <dgm:cxn modelId="{4231F01A-A7DE-47F1-B37F-B7FA689D5CBF}" type="presParOf" srcId="{5ED9598A-6E5B-4900-B03B-FEB0F325A44F}" destId="{37543F99-BE91-4372-9614-0731A4C67299}" srcOrd="2" destOrd="0" presId="urn:microsoft.com/office/officeart/2005/8/layout/hProcess11"/>
    <dgm:cxn modelId="{3EC8EE9F-2D71-45AB-A8EE-F62F4802845D}" type="presParOf" srcId="{D411CDA8-9840-4960-9780-42FBD6F76964}" destId="{1E32C606-14D4-4158-BCEA-F388ACEF1991}" srcOrd="5" destOrd="0" presId="urn:microsoft.com/office/officeart/2005/8/layout/hProcess11"/>
    <dgm:cxn modelId="{F1BC5B88-54F2-4D91-94CC-A6A3A0E5D6D4}" type="presParOf" srcId="{D411CDA8-9840-4960-9780-42FBD6F76964}" destId="{B9A3D237-6D2A-423E-87E7-63959BD37E88}" srcOrd="6" destOrd="0" presId="urn:microsoft.com/office/officeart/2005/8/layout/hProcess11"/>
    <dgm:cxn modelId="{40ABFDFC-9E13-4DED-909D-1490DFEDFF5D}" type="presParOf" srcId="{B9A3D237-6D2A-423E-87E7-63959BD37E88}" destId="{7D68536F-1A70-4034-9747-B6503505DF5C}" srcOrd="0" destOrd="0" presId="urn:microsoft.com/office/officeart/2005/8/layout/hProcess11"/>
    <dgm:cxn modelId="{F6EF5AE6-7F8D-4804-9BC2-4BDB287B153D}" type="presParOf" srcId="{B9A3D237-6D2A-423E-87E7-63959BD37E88}" destId="{464CB1E1-4631-460E-B54B-F69E97EBF0D6}" srcOrd="1" destOrd="0" presId="urn:microsoft.com/office/officeart/2005/8/layout/hProcess11"/>
    <dgm:cxn modelId="{3BF8D30F-5233-495E-8F87-D5F54C28B494}" type="presParOf" srcId="{B9A3D237-6D2A-423E-87E7-63959BD37E88}" destId="{4A224F81-91AD-40DA-A2D0-3C27A7A9239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3AEB05-E6A0-4437-A158-77666AC81327}"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n-US"/>
        </a:p>
      </dgm:t>
    </dgm:pt>
    <dgm:pt modelId="{6AFB1C7C-D940-44F3-8167-3AEE27DC4BF0}">
      <dgm:prSet/>
      <dgm:spPr/>
      <dgm:t>
        <a:bodyPr/>
        <a:lstStyle/>
        <a:p>
          <a:r>
            <a:rPr lang="en-US" dirty="0"/>
            <a:t>Introduction of health objectives (1980s) as strategy improves health of the nation</a:t>
          </a:r>
        </a:p>
      </dgm:t>
    </dgm:pt>
    <dgm:pt modelId="{519D98F9-60C0-4C6A-A1DD-861EDA438B22}" type="parTrans" cxnId="{59C04AF7-24A4-4F87-A2F3-13C2CC63D16A}">
      <dgm:prSet/>
      <dgm:spPr/>
      <dgm:t>
        <a:bodyPr/>
        <a:lstStyle/>
        <a:p>
          <a:endParaRPr lang="en-US"/>
        </a:p>
      </dgm:t>
    </dgm:pt>
    <dgm:pt modelId="{B5141D1C-82B3-459E-865C-6F8A4482FA90}" type="sibTrans" cxnId="{59C04AF7-24A4-4F87-A2F3-13C2CC63D16A}">
      <dgm:prSet/>
      <dgm:spPr/>
      <dgm:t>
        <a:bodyPr/>
        <a:lstStyle/>
        <a:p>
          <a:endParaRPr lang="en-US"/>
        </a:p>
      </dgm:t>
    </dgm:pt>
    <dgm:pt modelId="{BC24D586-1918-4A89-B90D-C4F9794510C6}">
      <dgm:prSet/>
      <dgm:spPr/>
      <dgm:t>
        <a:bodyPr/>
        <a:lstStyle/>
        <a:p>
          <a:r>
            <a:rPr lang="en-US" dirty="0"/>
            <a:t>Even though not all objectives would be met, value of the objectives as a means to measure progress was demonstrated</a:t>
          </a:r>
        </a:p>
      </dgm:t>
    </dgm:pt>
    <dgm:pt modelId="{82B0FC7E-9921-46F5-8317-D41C263F4D7A}" type="parTrans" cxnId="{720B8667-66C2-4B5A-8A55-D58907322FF6}">
      <dgm:prSet/>
      <dgm:spPr/>
      <dgm:t>
        <a:bodyPr/>
        <a:lstStyle/>
        <a:p>
          <a:endParaRPr lang="en-US"/>
        </a:p>
      </dgm:t>
    </dgm:pt>
    <dgm:pt modelId="{A4C06935-974D-4658-8352-C31B6668E3DF}" type="sibTrans" cxnId="{720B8667-66C2-4B5A-8A55-D58907322FF6}">
      <dgm:prSet/>
      <dgm:spPr/>
      <dgm:t>
        <a:bodyPr/>
        <a:lstStyle/>
        <a:p>
          <a:endParaRPr lang="en-US"/>
        </a:p>
      </dgm:t>
    </dgm:pt>
    <dgm:pt modelId="{0EFA2EC7-5969-4C0D-A0DC-A69F6C9A07ED}">
      <dgm:prSet/>
      <dgm:spPr/>
      <dgm:t>
        <a:bodyPr/>
        <a:lstStyle/>
        <a:p>
          <a:r>
            <a:rPr lang="en-US" i="1" dirty="0"/>
            <a:t>Healthy People 2020</a:t>
          </a:r>
          <a:r>
            <a:rPr lang="en-US" dirty="0"/>
            <a:t> (4</a:t>
          </a:r>
          <a:r>
            <a:rPr lang="en-US" baseline="30000" dirty="0"/>
            <a:t>th</a:t>
          </a:r>
          <a:r>
            <a:rPr lang="en-US" dirty="0"/>
            <a:t> generation), written using measurable objectives, have guided the nation’s health policies since inception</a:t>
          </a:r>
        </a:p>
      </dgm:t>
    </dgm:pt>
    <dgm:pt modelId="{F5B86888-9F03-4555-AAE2-4310AAB66ADE}" type="parTrans" cxnId="{5CDD5637-CE4E-4474-B1DF-D05B718C5417}">
      <dgm:prSet/>
      <dgm:spPr/>
      <dgm:t>
        <a:bodyPr/>
        <a:lstStyle/>
        <a:p>
          <a:endParaRPr lang="en-US"/>
        </a:p>
      </dgm:t>
    </dgm:pt>
    <dgm:pt modelId="{F49ADB81-8D3C-4802-AB8F-D3D7FDD9C5BE}" type="sibTrans" cxnId="{5CDD5637-CE4E-4474-B1DF-D05B718C5417}">
      <dgm:prSet/>
      <dgm:spPr/>
      <dgm:t>
        <a:bodyPr/>
        <a:lstStyle/>
        <a:p>
          <a:endParaRPr lang="en-US"/>
        </a:p>
      </dgm:t>
    </dgm:pt>
    <dgm:pt modelId="{78821F9F-A6BF-42BC-9BCA-1F4D3C98FF56}" type="pres">
      <dgm:prSet presAssocID="{923AEB05-E6A0-4437-A158-77666AC81327}" presName="Name0" presStyleCnt="0">
        <dgm:presLayoutVars>
          <dgm:dir/>
          <dgm:resizeHandles val="exact"/>
        </dgm:presLayoutVars>
      </dgm:prSet>
      <dgm:spPr/>
      <dgm:t>
        <a:bodyPr/>
        <a:lstStyle/>
        <a:p>
          <a:endParaRPr lang="en-US"/>
        </a:p>
      </dgm:t>
    </dgm:pt>
    <dgm:pt modelId="{32B1E510-7C32-45EC-9225-A8832E7A3E76}" type="pres">
      <dgm:prSet presAssocID="{923AEB05-E6A0-4437-A158-77666AC81327}" presName="arrow" presStyleLbl="bgShp" presStyleIdx="0" presStyleCnt="1"/>
      <dgm:spPr/>
    </dgm:pt>
    <dgm:pt modelId="{4BF55B3C-20C6-4C38-8E7B-53F6531097EE}" type="pres">
      <dgm:prSet presAssocID="{923AEB05-E6A0-4437-A158-77666AC81327}" presName="points" presStyleCnt="0"/>
      <dgm:spPr/>
    </dgm:pt>
    <dgm:pt modelId="{1982490B-DA32-46D0-A61A-D77F6D461E8C}" type="pres">
      <dgm:prSet presAssocID="{6AFB1C7C-D940-44F3-8167-3AEE27DC4BF0}" presName="compositeA" presStyleCnt="0"/>
      <dgm:spPr/>
    </dgm:pt>
    <dgm:pt modelId="{55A3554F-CC84-48C4-98E9-1B4220C38E1D}" type="pres">
      <dgm:prSet presAssocID="{6AFB1C7C-D940-44F3-8167-3AEE27DC4BF0}" presName="textA" presStyleLbl="revTx" presStyleIdx="0" presStyleCnt="3">
        <dgm:presLayoutVars>
          <dgm:bulletEnabled val="1"/>
        </dgm:presLayoutVars>
      </dgm:prSet>
      <dgm:spPr/>
      <dgm:t>
        <a:bodyPr/>
        <a:lstStyle/>
        <a:p>
          <a:endParaRPr lang="en-US"/>
        </a:p>
      </dgm:t>
    </dgm:pt>
    <dgm:pt modelId="{8E20E20A-8D6D-4CEF-B0B8-ECB1BA2D54FD}" type="pres">
      <dgm:prSet presAssocID="{6AFB1C7C-D940-44F3-8167-3AEE27DC4BF0}" presName="circleA" presStyleLbl="node1" presStyleIdx="0" presStyleCnt="3"/>
      <dgm:spPr/>
    </dgm:pt>
    <dgm:pt modelId="{B6D31605-304C-4677-A19E-8DF8DE9EBC25}" type="pres">
      <dgm:prSet presAssocID="{6AFB1C7C-D940-44F3-8167-3AEE27DC4BF0}" presName="spaceA" presStyleCnt="0"/>
      <dgm:spPr/>
    </dgm:pt>
    <dgm:pt modelId="{3478CB44-6933-4C42-A2F5-277EFDAAD291}" type="pres">
      <dgm:prSet presAssocID="{B5141D1C-82B3-459E-865C-6F8A4482FA90}" presName="space" presStyleCnt="0"/>
      <dgm:spPr/>
    </dgm:pt>
    <dgm:pt modelId="{338DDFA2-48BC-4759-BF6D-BD74B0A3B495}" type="pres">
      <dgm:prSet presAssocID="{BC24D586-1918-4A89-B90D-C4F9794510C6}" presName="compositeB" presStyleCnt="0"/>
      <dgm:spPr/>
    </dgm:pt>
    <dgm:pt modelId="{30892CDD-2DC4-4167-B3A1-9A697F651048}" type="pres">
      <dgm:prSet presAssocID="{BC24D586-1918-4A89-B90D-C4F9794510C6}" presName="textB" presStyleLbl="revTx" presStyleIdx="1" presStyleCnt="3">
        <dgm:presLayoutVars>
          <dgm:bulletEnabled val="1"/>
        </dgm:presLayoutVars>
      </dgm:prSet>
      <dgm:spPr/>
      <dgm:t>
        <a:bodyPr/>
        <a:lstStyle/>
        <a:p>
          <a:endParaRPr lang="en-US"/>
        </a:p>
      </dgm:t>
    </dgm:pt>
    <dgm:pt modelId="{59E18B3C-0D1A-43F1-8168-651E917F4399}" type="pres">
      <dgm:prSet presAssocID="{BC24D586-1918-4A89-B90D-C4F9794510C6}" presName="circleB" presStyleLbl="node1" presStyleIdx="1" presStyleCnt="3"/>
      <dgm:spPr/>
    </dgm:pt>
    <dgm:pt modelId="{6FAE112F-BCC7-49C8-9300-0CC9E6E3322B}" type="pres">
      <dgm:prSet presAssocID="{BC24D586-1918-4A89-B90D-C4F9794510C6}" presName="spaceB" presStyleCnt="0"/>
      <dgm:spPr/>
    </dgm:pt>
    <dgm:pt modelId="{6CBF0B1B-6329-4679-B536-769905365B7F}" type="pres">
      <dgm:prSet presAssocID="{A4C06935-974D-4658-8352-C31B6668E3DF}" presName="space" presStyleCnt="0"/>
      <dgm:spPr/>
    </dgm:pt>
    <dgm:pt modelId="{299F1364-CCDB-4023-B9D0-2D756C3C8B5B}" type="pres">
      <dgm:prSet presAssocID="{0EFA2EC7-5969-4C0D-A0DC-A69F6C9A07ED}" presName="compositeA" presStyleCnt="0"/>
      <dgm:spPr/>
    </dgm:pt>
    <dgm:pt modelId="{D772B9BA-50B0-4A32-97CF-549D93B42013}" type="pres">
      <dgm:prSet presAssocID="{0EFA2EC7-5969-4C0D-A0DC-A69F6C9A07ED}" presName="textA" presStyleLbl="revTx" presStyleIdx="2" presStyleCnt="3">
        <dgm:presLayoutVars>
          <dgm:bulletEnabled val="1"/>
        </dgm:presLayoutVars>
      </dgm:prSet>
      <dgm:spPr/>
      <dgm:t>
        <a:bodyPr/>
        <a:lstStyle/>
        <a:p>
          <a:endParaRPr lang="en-US"/>
        </a:p>
      </dgm:t>
    </dgm:pt>
    <dgm:pt modelId="{D47CFA75-BBDE-440A-8DA8-1345F2306759}" type="pres">
      <dgm:prSet presAssocID="{0EFA2EC7-5969-4C0D-A0DC-A69F6C9A07ED}" presName="circleA" presStyleLbl="node1" presStyleIdx="2" presStyleCnt="3"/>
      <dgm:spPr/>
    </dgm:pt>
    <dgm:pt modelId="{634E88ED-4150-4F75-8E3B-AD56CEF229CE}" type="pres">
      <dgm:prSet presAssocID="{0EFA2EC7-5969-4C0D-A0DC-A69F6C9A07ED}" presName="spaceA" presStyleCnt="0"/>
      <dgm:spPr/>
    </dgm:pt>
  </dgm:ptLst>
  <dgm:cxnLst>
    <dgm:cxn modelId="{16123443-15A5-4BF2-98FD-F0CEE54146C9}" type="presOf" srcId="{0EFA2EC7-5969-4C0D-A0DC-A69F6C9A07ED}" destId="{D772B9BA-50B0-4A32-97CF-549D93B42013}" srcOrd="0" destOrd="0" presId="urn:microsoft.com/office/officeart/2005/8/layout/hProcess11"/>
    <dgm:cxn modelId="{59C04AF7-24A4-4F87-A2F3-13C2CC63D16A}" srcId="{923AEB05-E6A0-4437-A158-77666AC81327}" destId="{6AFB1C7C-D940-44F3-8167-3AEE27DC4BF0}" srcOrd="0" destOrd="0" parTransId="{519D98F9-60C0-4C6A-A1DD-861EDA438B22}" sibTransId="{B5141D1C-82B3-459E-865C-6F8A4482FA90}"/>
    <dgm:cxn modelId="{772C940A-73E2-4CC1-9537-E82130306414}" type="presOf" srcId="{6AFB1C7C-D940-44F3-8167-3AEE27DC4BF0}" destId="{55A3554F-CC84-48C4-98E9-1B4220C38E1D}" srcOrd="0" destOrd="0" presId="urn:microsoft.com/office/officeart/2005/8/layout/hProcess11"/>
    <dgm:cxn modelId="{91ED9645-5BC4-4CD6-9EFD-1FA88240457E}" type="presOf" srcId="{923AEB05-E6A0-4437-A158-77666AC81327}" destId="{78821F9F-A6BF-42BC-9BCA-1F4D3C98FF56}" srcOrd="0" destOrd="0" presId="urn:microsoft.com/office/officeart/2005/8/layout/hProcess11"/>
    <dgm:cxn modelId="{5CDD5637-CE4E-4474-B1DF-D05B718C5417}" srcId="{923AEB05-E6A0-4437-A158-77666AC81327}" destId="{0EFA2EC7-5969-4C0D-A0DC-A69F6C9A07ED}" srcOrd="2" destOrd="0" parTransId="{F5B86888-9F03-4555-AAE2-4310AAB66ADE}" sibTransId="{F49ADB81-8D3C-4802-AB8F-D3D7FDD9C5BE}"/>
    <dgm:cxn modelId="{042F2510-C873-470D-91C8-FDC72D62F5D6}" type="presOf" srcId="{BC24D586-1918-4A89-B90D-C4F9794510C6}" destId="{30892CDD-2DC4-4167-B3A1-9A697F651048}" srcOrd="0" destOrd="0" presId="urn:microsoft.com/office/officeart/2005/8/layout/hProcess11"/>
    <dgm:cxn modelId="{720B8667-66C2-4B5A-8A55-D58907322FF6}" srcId="{923AEB05-E6A0-4437-A158-77666AC81327}" destId="{BC24D586-1918-4A89-B90D-C4F9794510C6}" srcOrd="1" destOrd="0" parTransId="{82B0FC7E-9921-46F5-8317-D41C263F4D7A}" sibTransId="{A4C06935-974D-4658-8352-C31B6668E3DF}"/>
    <dgm:cxn modelId="{12492FD1-0321-460A-BAFF-AE93DC4EA435}" type="presParOf" srcId="{78821F9F-A6BF-42BC-9BCA-1F4D3C98FF56}" destId="{32B1E510-7C32-45EC-9225-A8832E7A3E76}" srcOrd="0" destOrd="0" presId="urn:microsoft.com/office/officeart/2005/8/layout/hProcess11"/>
    <dgm:cxn modelId="{11577238-3185-4B7C-91B9-819188FEE9B0}" type="presParOf" srcId="{78821F9F-A6BF-42BC-9BCA-1F4D3C98FF56}" destId="{4BF55B3C-20C6-4C38-8E7B-53F6531097EE}" srcOrd="1" destOrd="0" presId="urn:microsoft.com/office/officeart/2005/8/layout/hProcess11"/>
    <dgm:cxn modelId="{23133771-744F-4593-BFA6-D3D4DD53A492}" type="presParOf" srcId="{4BF55B3C-20C6-4C38-8E7B-53F6531097EE}" destId="{1982490B-DA32-46D0-A61A-D77F6D461E8C}" srcOrd="0" destOrd="0" presId="urn:microsoft.com/office/officeart/2005/8/layout/hProcess11"/>
    <dgm:cxn modelId="{1825B92F-DCFD-473A-8BF8-FB16FB002CA5}" type="presParOf" srcId="{1982490B-DA32-46D0-A61A-D77F6D461E8C}" destId="{55A3554F-CC84-48C4-98E9-1B4220C38E1D}" srcOrd="0" destOrd="0" presId="urn:microsoft.com/office/officeart/2005/8/layout/hProcess11"/>
    <dgm:cxn modelId="{87B93392-F435-4FA6-8A0E-A13F1313CB30}" type="presParOf" srcId="{1982490B-DA32-46D0-A61A-D77F6D461E8C}" destId="{8E20E20A-8D6D-4CEF-B0B8-ECB1BA2D54FD}" srcOrd="1" destOrd="0" presId="urn:microsoft.com/office/officeart/2005/8/layout/hProcess11"/>
    <dgm:cxn modelId="{00A6D372-BAD3-4F77-AC15-0EEBDA1C5F3D}" type="presParOf" srcId="{1982490B-DA32-46D0-A61A-D77F6D461E8C}" destId="{B6D31605-304C-4677-A19E-8DF8DE9EBC25}" srcOrd="2" destOrd="0" presId="urn:microsoft.com/office/officeart/2005/8/layout/hProcess11"/>
    <dgm:cxn modelId="{93F918D1-6C94-47FC-B920-AB9BCCBD170D}" type="presParOf" srcId="{4BF55B3C-20C6-4C38-8E7B-53F6531097EE}" destId="{3478CB44-6933-4C42-A2F5-277EFDAAD291}" srcOrd="1" destOrd="0" presId="urn:microsoft.com/office/officeart/2005/8/layout/hProcess11"/>
    <dgm:cxn modelId="{BEA26A6E-6C51-4DB0-BAF3-7254E197E20B}" type="presParOf" srcId="{4BF55B3C-20C6-4C38-8E7B-53F6531097EE}" destId="{338DDFA2-48BC-4759-BF6D-BD74B0A3B495}" srcOrd="2" destOrd="0" presId="urn:microsoft.com/office/officeart/2005/8/layout/hProcess11"/>
    <dgm:cxn modelId="{499F6E4B-E67A-4D57-B41E-F2042511E203}" type="presParOf" srcId="{338DDFA2-48BC-4759-BF6D-BD74B0A3B495}" destId="{30892CDD-2DC4-4167-B3A1-9A697F651048}" srcOrd="0" destOrd="0" presId="urn:microsoft.com/office/officeart/2005/8/layout/hProcess11"/>
    <dgm:cxn modelId="{0811EDC7-A44F-4CAD-A3AD-5C3433737D2B}" type="presParOf" srcId="{338DDFA2-48BC-4759-BF6D-BD74B0A3B495}" destId="{59E18B3C-0D1A-43F1-8168-651E917F4399}" srcOrd="1" destOrd="0" presId="urn:microsoft.com/office/officeart/2005/8/layout/hProcess11"/>
    <dgm:cxn modelId="{C2003C9B-84EA-469C-9BCF-1221736B4C1D}" type="presParOf" srcId="{338DDFA2-48BC-4759-BF6D-BD74B0A3B495}" destId="{6FAE112F-BCC7-49C8-9300-0CC9E6E3322B}" srcOrd="2" destOrd="0" presId="urn:microsoft.com/office/officeart/2005/8/layout/hProcess11"/>
    <dgm:cxn modelId="{31A57F37-02AC-4F20-975F-68AC09E0C0D7}" type="presParOf" srcId="{4BF55B3C-20C6-4C38-8E7B-53F6531097EE}" destId="{6CBF0B1B-6329-4679-B536-769905365B7F}" srcOrd="3" destOrd="0" presId="urn:microsoft.com/office/officeart/2005/8/layout/hProcess11"/>
    <dgm:cxn modelId="{46FA9924-79D8-400F-BEF7-024A25186C1C}" type="presParOf" srcId="{4BF55B3C-20C6-4C38-8E7B-53F6531097EE}" destId="{299F1364-CCDB-4023-B9D0-2D756C3C8B5B}" srcOrd="4" destOrd="0" presId="urn:microsoft.com/office/officeart/2005/8/layout/hProcess11"/>
    <dgm:cxn modelId="{036DD705-4D45-466F-8AFE-FE765EE1D67A}" type="presParOf" srcId="{299F1364-CCDB-4023-B9D0-2D756C3C8B5B}" destId="{D772B9BA-50B0-4A32-97CF-549D93B42013}" srcOrd="0" destOrd="0" presId="urn:microsoft.com/office/officeart/2005/8/layout/hProcess11"/>
    <dgm:cxn modelId="{6F0FF80F-9E0D-4AF3-9ACB-63285E5AC269}" type="presParOf" srcId="{299F1364-CCDB-4023-B9D0-2D756C3C8B5B}" destId="{D47CFA75-BBDE-440A-8DA8-1345F2306759}" srcOrd="1" destOrd="0" presId="urn:microsoft.com/office/officeart/2005/8/layout/hProcess11"/>
    <dgm:cxn modelId="{9C617B68-72CF-4C40-A443-4F752041733A}" type="presParOf" srcId="{299F1364-CCDB-4023-B9D0-2D756C3C8B5B}" destId="{634E88ED-4150-4F75-8E3B-AD56CEF229CE}"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9C6B1A-9B0A-46B4-9093-8F2720E34E7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4D11E78-B8D8-4452-8505-B4001900D2B8}">
      <dgm:prSet custT="1"/>
      <dgm:spPr/>
      <dgm:t>
        <a:bodyPr/>
        <a:lstStyle/>
        <a:p>
          <a:r>
            <a:rPr lang="en-US" sz="2000" dirty="0"/>
            <a:t>Health of people in the United States is better than at any time in the past, but…</a:t>
          </a:r>
        </a:p>
      </dgm:t>
    </dgm:pt>
    <dgm:pt modelId="{4A859D43-52A3-450B-A732-F3E938977B90}" type="parTrans" cxnId="{50397E28-CFC1-4073-AD42-FA8479967FC9}">
      <dgm:prSet/>
      <dgm:spPr/>
      <dgm:t>
        <a:bodyPr/>
        <a:lstStyle/>
        <a:p>
          <a:endParaRPr lang="en-US"/>
        </a:p>
      </dgm:t>
    </dgm:pt>
    <dgm:pt modelId="{0B3BA55F-EC93-4244-A61D-EFD82D9FD6E1}" type="sibTrans" cxnId="{50397E28-CFC1-4073-AD42-FA8479967FC9}">
      <dgm:prSet/>
      <dgm:spPr/>
      <dgm:t>
        <a:bodyPr/>
        <a:lstStyle/>
        <a:p>
          <a:endParaRPr lang="en-US"/>
        </a:p>
      </dgm:t>
    </dgm:pt>
    <dgm:pt modelId="{7B9213F8-9B24-4ABB-BC5B-177BC18F54A1}">
      <dgm:prSet custT="1"/>
      <dgm:spPr/>
      <dgm:t>
        <a:bodyPr/>
        <a:lstStyle/>
        <a:p>
          <a:r>
            <a:rPr lang="en-US" sz="2000" dirty="0"/>
            <a:t>…we can do better.  Much of current poor health results from four modifiable health risk behaviors:</a:t>
          </a:r>
        </a:p>
      </dgm:t>
    </dgm:pt>
    <dgm:pt modelId="{27CEA57A-D625-49AA-9367-AC84548371BB}" type="parTrans" cxnId="{7B7BD25E-9ADD-4416-AAE0-A4C9AC153236}">
      <dgm:prSet/>
      <dgm:spPr/>
      <dgm:t>
        <a:bodyPr/>
        <a:lstStyle/>
        <a:p>
          <a:endParaRPr lang="en-US"/>
        </a:p>
      </dgm:t>
    </dgm:pt>
    <dgm:pt modelId="{8390CCDE-E207-4053-94A4-C24F6208EDA4}" type="sibTrans" cxnId="{7B7BD25E-9ADD-4416-AAE0-A4C9AC153236}">
      <dgm:prSet/>
      <dgm:spPr/>
      <dgm:t>
        <a:bodyPr/>
        <a:lstStyle/>
        <a:p>
          <a:endParaRPr lang="en-US"/>
        </a:p>
      </dgm:t>
    </dgm:pt>
    <dgm:pt modelId="{CF387A3F-6BBF-41BF-9CF9-C0D8F748CFA8}">
      <dgm:prSet custT="1"/>
      <dgm:spPr/>
      <dgm:t>
        <a:bodyPr/>
        <a:lstStyle/>
        <a:p>
          <a:r>
            <a:rPr lang="en-US" sz="2000" dirty="0"/>
            <a:t>Lack of physical activity</a:t>
          </a:r>
        </a:p>
      </dgm:t>
    </dgm:pt>
    <dgm:pt modelId="{2F72FAF1-BB1C-4E9C-8997-FFC3B43933B0}" type="parTrans" cxnId="{75EE2FBC-B48A-4BB3-9F79-CA37FD355C2E}">
      <dgm:prSet/>
      <dgm:spPr/>
      <dgm:t>
        <a:bodyPr/>
        <a:lstStyle/>
        <a:p>
          <a:endParaRPr lang="en-US"/>
        </a:p>
      </dgm:t>
    </dgm:pt>
    <dgm:pt modelId="{A3AAB142-F978-4437-893A-9661CF0D8021}" type="sibTrans" cxnId="{75EE2FBC-B48A-4BB3-9F79-CA37FD355C2E}">
      <dgm:prSet/>
      <dgm:spPr/>
      <dgm:t>
        <a:bodyPr/>
        <a:lstStyle/>
        <a:p>
          <a:endParaRPr lang="en-US"/>
        </a:p>
      </dgm:t>
    </dgm:pt>
    <dgm:pt modelId="{098992EA-7374-4348-A6E1-A945FA67F9B8}">
      <dgm:prSet custT="1"/>
      <dgm:spPr/>
      <dgm:t>
        <a:bodyPr/>
        <a:lstStyle/>
        <a:p>
          <a:r>
            <a:rPr lang="en-US" sz="2000" dirty="0"/>
            <a:t>Poor nutrition</a:t>
          </a:r>
        </a:p>
      </dgm:t>
    </dgm:pt>
    <dgm:pt modelId="{6740A48B-2F50-497A-B5F6-ED85B9F42557}" type="parTrans" cxnId="{5551EA88-0FF9-40BA-BA88-894425683E83}">
      <dgm:prSet/>
      <dgm:spPr/>
      <dgm:t>
        <a:bodyPr/>
        <a:lstStyle/>
        <a:p>
          <a:endParaRPr lang="en-US"/>
        </a:p>
      </dgm:t>
    </dgm:pt>
    <dgm:pt modelId="{F53B15F8-7FDD-442F-AD35-E32E9D9A0F9C}" type="sibTrans" cxnId="{5551EA88-0FF9-40BA-BA88-894425683E83}">
      <dgm:prSet/>
      <dgm:spPr/>
      <dgm:t>
        <a:bodyPr/>
        <a:lstStyle/>
        <a:p>
          <a:endParaRPr lang="en-US"/>
        </a:p>
      </dgm:t>
    </dgm:pt>
    <dgm:pt modelId="{415C6C94-154C-4F1C-B41C-A2B96118854A}">
      <dgm:prSet custT="1"/>
      <dgm:spPr/>
      <dgm:t>
        <a:bodyPr/>
        <a:lstStyle/>
        <a:p>
          <a:r>
            <a:rPr lang="en-US" sz="2000" dirty="0"/>
            <a:t>Tobacco use</a:t>
          </a:r>
        </a:p>
      </dgm:t>
    </dgm:pt>
    <dgm:pt modelId="{C85F484A-BD8B-44DC-BC94-4EC65DBD5F00}" type="parTrans" cxnId="{EC766A6C-1C4A-484B-9251-DE3C945A9452}">
      <dgm:prSet/>
      <dgm:spPr/>
      <dgm:t>
        <a:bodyPr/>
        <a:lstStyle/>
        <a:p>
          <a:endParaRPr lang="en-US"/>
        </a:p>
      </dgm:t>
    </dgm:pt>
    <dgm:pt modelId="{749815B3-4479-4B6B-9F15-1BA191532677}" type="sibTrans" cxnId="{EC766A6C-1C4A-484B-9251-DE3C945A9452}">
      <dgm:prSet/>
      <dgm:spPr/>
      <dgm:t>
        <a:bodyPr/>
        <a:lstStyle/>
        <a:p>
          <a:endParaRPr lang="en-US"/>
        </a:p>
      </dgm:t>
    </dgm:pt>
    <dgm:pt modelId="{BCB5D53E-DE6C-4963-A99E-60349BF227CC}">
      <dgm:prSet custT="1"/>
      <dgm:spPr/>
      <dgm:t>
        <a:bodyPr/>
        <a:lstStyle/>
        <a:p>
          <a:r>
            <a:rPr lang="en-US" sz="2000" dirty="0"/>
            <a:t>Excessive alcohol consumption</a:t>
          </a:r>
        </a:p>
      </dgm:t>
    </dgm:pt>
    <dgm:pt modelId="{88503D77-69C4-42F7-8615-D149DAD41E82}" type="parTrans" cxnId="{50EF7DA1-42D3-47D1-A12B-89F76B309D48}">
      <dgm:prSet/>
      <dgm:spPr/>
      <dgm:t>
        <a:bodyPr/>
        <a:lstStyle/>
        <a:p>
          <a:endParaRPr lang="en-US"/>
        </a:p>
      </dgm:t>
    </dgm:pt>
    <dgm:pt modelId="{FFD49F93-F1E9-4F71-9249-20B915F6431C}" type="sibTrans" cxnId="{50EF7DA1-42D3-47D1-A12B-89F76B309D48}">
      <dgm:prSet/>
      <dgm:spPr/>
      <dgm:t>
        <a:bodyPr/>
        <a:lstStyle/>
        <a:p>
          <a:endParaRPr lang="en-US"/>
        </a:p>
      </dgm:t>
    </dgm:pt>
    <dgm:pt modelId="{900C147D-6C6B-4AC4-B855-5736AE5B1EBF}">
      <dgm:prSet custT="1"/>
      <dgm:spPr/>
      <dgm:t>
        <a:bodyPr/>
        <a:lstStyle/>
        <a:p>
          <a:r>
            <a:rPr lang="en-US" sz="2000" dirty="0"/>
            <a:t>Means there is a greater need for health education/promotion interventions</a:t>
          </a:r>
        </a:p>
      </dgm:t>
    </dgm:pt>
    <dgm:pt modelId="{4399B4CD-E01E-4727-950F-175FC836043B}" type="parTrans" cxnId="{9CA21253-E9FD-46DA-AF5B-D954FAA26856}">
      <dgm:prSet/>
      <dgm:spPr/>
      <dgm:t>
        <a:bodyPr/>
        <a:lstStyle/>
        <a:p>
          <a:endParaRPr lang="en-US"/>
        </a:p>
      </dgm:t>
    </dgm:pt>
    <dgm:pt modelId="{0FA6186D-B1A8-4CF9-80D5-A455860C1A95}" type="sibTrans" cxnId="{9CA21253-E9FD-46DA-AF5B-D954FAA26856}">
      <dgm:prSet/>
      <dgm:spPr/>
      <dgm:t>
        <a:bodyPr/>
        <a:lstStyle/>
        <a:p>
          <a:endParaRPr lang="en-US"/>
        </a:p>
      </dgm:t>
    </dgm:pt>
    <dgm:pt modelId="{439F80A6-753C-4D1B-9CA4-ED5C90E6A0F4}" type="pres">
      <dgm:prSet presAssocID="{829C6B1A-9B0A-46B4-9093-8F2720E34E78}" presName="Name0" presStyleCnt="0">
        <dgm:presLayoutVars>
          <dgm:dir/>
          <dgm:animLvl val="lvl"/>
          <dgm:resizeHandles val="exact"/>
        </dgm:presLayoutVars>
      </dgm:prSet>
      <dgm:spPr/>
      <dgm:t>
        <a:bodyPr/>
        <a:lstStyle/>
        <a:p>
          <a:endParaRPr lang="en-US"/>
        </a:p>
      </dgm:t>
    </dgm:pt>
    <dgm:pt modelId="{E53069FF-2E1A-4CE5-8C2C-38646AB1D9E6}" type="pres">
      <dgm:prSet presAssocID="{94D11E78-B8D8-4452-8505-B4001900D2B8}" presName="linNode" presStyleCnt="0"/>
      <dgm:spPr/>
    </dgm:pt>
    <dgm:pt modelId="{7622FE4E-1C94-49E3-A57A-8F62BC60F697}" type="pres">
      <dgm:prSet presAssocID="{94D11E78-B8D8-4452-8505-B4001900D2B8}" presName="parentText" presStyleLbl="node1" presStyleIdx="0" presStyleCnt="3">
        <dgm:presLayoutVars>
          <dgm:chMax val="1"/>
          <dgm:bulletEnabled val="1"/>
        </dgm:presLayoutVars>
      </dgm:prSet>
      <dgm:spPr/>
      <dgm:t>
        <a:bodyPr/>
        <a:lstStyle/>
        <a:p>
          <a:endParaRPr lang="en-US"/>
        </a:p>
      </dgm:t>
    </dgm:pt>
    <dgm:pt modelId="{50C0A50B-AEC0-46EC-BB3E-52BB36D8E739}" type="pres">
      <dgm:prSet presAssocID="{0B3BA55F-EC93-4244-A61D-EFD82D9FD6E1}" presName="sp" presStyleCnt="0"/>
      <dgm:spPr/>
    </dgm:pt>
    <dgm:pt modelId="{B907D234-CC94-4C29-8F1C-F536E8F502FD}" type="pres">
      <dgm:prSet presAssocID="{7B9213F8-9B24-4ABB-BC5B-177BC18F54A1}" presName="linNode" presStyleCnt="0"/>
      <dgm:spPr/>
    </dgm:pt>
    <dgm:pt modelId="{5333AA43-68CB-4E52-BE26-636F99AC2B27}" type="pres">
      <dgm:prSet presAssocID="{7B9213F8-9B24-4ABB-BC5B-177BC18F54A1}" presName="parentText" presStyleLbl="node1" presStyleIdx="1" presStyleCnt="3">
        <dgm:presLayoutVars>
          <dgm:chMax val="1"/>
          <dgm:bulletEnabled val="1"/>
        </dgm:presLayoutVars>
      </dgm:prSet>
      <dgm:spPr/>
      <dgm:t>
        <a:bodyPr/>
        <a:lstStyle/>
        <a:p>
          <a:endParaRPr lang="en-US"/>
        </a:p>
      </dgm:t>
    </dgm:pt>
    <dgm:pt modelId="{9E660AE4-C5C0-4437-A542-01A27225AA94}" type="pres">
      <dgm:prSet presAssocID="{7B9213F8-9B24-4ABB-BC5B-177BC18F54A1}" presName="descendantText" presStyleLbl="alignAccFollowNode1" presStyleIdx="0" presStyleCnt="1" custScaleY="116979">
        <dgm:presLayoutVars>
          <dgm:bulletEnabled val="1"/>
        </dgm:presLayoutVars>
      </dgm:prSet>
      <dgm:spPr/>
      <dgm:t>
        <a:bodyPr/>
        <a:lstStyle/>
        <a:p>
          <a:endParaRPr lang="en-US"/>
        </a:p>
      </dgm:t>
    </dgm:pt>
    <dgm:pt modelId="{E5D5720E-0769-4875-A52A-48D78779A021}" type="pres">
      <dgm:prSet presAssocID="{8390CCDE-E207-4053-94A4-C24F6208EDA4}" presName="sp" presStyleCnt="0"/>
      <dgm:spPr/>
    </dgm:pt>
    <dgm:pt modelId="{93250811-F34F-4549-83AE-3298855315E4}" type="pres">
      <dgm:prSet presAssocID="{900C147D-6C6B-4AC4-B855-5736AE5B1EBF}" presName="linNode" presStyleCnt="0"/>
      <dgm:spPr/>
    </dgm:pt>
    <dgm:pt modelId="{1E05DDB7-FCE2-49DF-9D18-08B04F3CD64F}" type="pres">
      <dgm:prSet presAssocID="{900C147D-6C6B-4AC4-B855-5736AE5B1EBF}" presName="parentText" presStyleLbl="node1" presStyleIdx="2" presStyleCnt="3">
        <dgm:presLayoutVars>
          <dgm:chMax val="1"/>
          <dgm:bulletEnabled val="1"/>
        </dgm:presLayoutVars>
      </dgm:prSet>
      <dgm:spPr/>
      <dgm:t>
        <a:bodyPr/>
        <a:lstStyle/>
        <a:p>
          <a:endParaRPr lang="en-US"/>
        </a:p>
      </dgm:t>
    </dgm:pt>
  </dgm:ptLst>
  <dgm:cxnLst>
    <dgm:cxn modelId="{5551EA88-0FF9-40BA-BA88-894425683E83}" srcId="{7B9213F8-9B24-4ABB-BC5B-177BC18F54A1}" destId="{098992EA-7374-4348-A6E1-A945FA67F9B8}" srcOrd="1" destOrd="0" parTransId="{6740A48B-2F50-497A-B5F6-ED85B9F42557}" sibTransId="{F53B15F8-7FDD-442F-AD35-E32E9D9A0F9C}"/>
    <dgm:cxn modelId="{DB84E761-F7D8-49B1-9F75-3149F29C1CB8}" type="presOf" srcId="{829C6B1A-9B0A-46B4-9093-8F2720E34E78}" destId="{439F80A6-753C-4D1B-9CA4-ED5C90E6A0F4}" srcOrd="0" destOrd="0" presId="urn:microsoft.com/office/officeart/2005/8/layout/vList5"/>
    <dgm:cxn modelId="{53219AC6-016A-432A-909E-3FC640CC5BE0}" type="presOf" srcId="{098992EA-7374-4348-A6E1-A945FA67F9B8}" destId="{9E660AE4-C5C0-4437-A542-01A27225AA94}" srcOrd="0" destOrd="1" presId="urn:microsoft.com/office/officeart/2005/8/layout/vList5"/>
    <dgm:cxn modelId="{9CA21253-E9FD-46DA-AF5B-D954FAA26856}" srcId="{829C6B1A-9B0A-46B4-9093-8F2720E34E78}" destId="{900C147D-6C6B-4AC4-B855-5736AE5B1EBF}" srcOrd="2" destOrd="0" parTransId="{4399B4CD-E01E-4727-950F-175FC836043B}" sibTransId="{0FA6186D-B1A8-4CF9-80D5-A455860C1A95}"/>
    <dgm:cxn modelId="{50EF7DA1-42D3-47D1-A12B-89F76B309D48}" srcId="{7B9213F8-9B24-4ABB-BC5B-177BC18F54A1}" destId="{BCB5D53E-DE6C-4963-A99E-60349BF227CC}" srcOrd="3" destOrd="0" parTransId="{88503D77-69C4-42F7-8615-D149DAD41E82}" sibTransId="{FFD49F93-F1E9-4F71-9249-20B915F6431C}"/>
    <dgm:cxn modelId="{2375AF05-3456-491C-B56E-6CD4F03AB2B0}" type="presOf" srcId="{7B9213F8-9B24-4ABB-BC5B-177BC18F54A1}" destId="{5333AA43-68CB-4E52-BE26-636F99AC2B27}" srcOrd="0" destOrd="0" presId="urn:microsoft.com/office/officeart/2005/8/layout/vList5"/>
    <dgm:cxn modelId="{03C1C408-3E23-4700-9455-4D4FD2A5CCF2}" type="presOf" srcId="{415C6C94-154C-4F1C-B41C-A2B96118854A}" destId="{9E660AE4-C5C0-4437-A542-01A27225AA94}" srcOrd="0" destOrd="2" presId="urn:microsoft.com/office/officeart/2005/8/layout/vList5"/>
    <dgm:cxn modelId="{50397E28-CFC1-4073-AD42-FA8479967FC9}" srcId="{829C6B1A-9B0A-46B4-9093-8F2720E34E78}" destId="{94D11E78-B8D8-4452-8505-B4001900D2B8}" srcOrd="0" destOrd="0" parTransId="{4A859D43-52A3-450B-A732-F3E938977B90}" sibTransId="{0B3BA55F-EC93-4244-A61D-EFD82D9FD6E1}"/>
    <dgm:cxn modelId="{75EE2FBC-B48A-4BB3-9F79-CA37FD355C2E}" srcId="{7B9213F8-9B24-4ABB-BC5B-177BC18F54A1}" destId="{CF387A3F-6BBF-41BF-9CF9-C0D8F748CFA8}" srcOrd="0" destOrd="0" parTransId="{2F72FAF1-BB1C-4E9C-8997-FFC3B43933B0}" sibTransId="{A3AAB142-F978-4437-893A-9661CF0D8021}"/>
    <dgm:cxn modelId="{8B3A840B-0996-4E7B-84DE-F600389D7A73}" type="presOf" srcId="{94D11E78-B8D8-4452-8505-B4001900D2B8}" destId="{7622FE4E-1C94-49E3-A57A-8F62BC60F697}" srcOrd="0" destOrd="0" presId="urn:microsoft.com/office/officeart/2005/8/layout/vList5"/>
    <dgm:cxn modelId="{EC766A6C-1C4A-484B-9251-DE3C945A9452}" srcId="{7B9213F8-9B24-4ABB-BC5B-177BC18F54A1}" destId="{415C6C94-154C-4F1C-B41C-A2B96118854A}" srcOrd="2" destOrd="0" parTransId="{C85F484A-BD8B-44DC-BC94-4EC65DBD5F00}" sibTransId="{749815B3-4479-4B6B-9F15-1BA191532677}"/>
    <dgm:cxn modelId="{12C39828-75F1-4898-BC4A-B3EDF9153B35}" type="presOf" srcId="{CF387A3F-6BBF-41BF-9CF9-C0D8F748CFA8}" destId="{9E660AE4-C5C0-4437-A542-01A27225AA94}" srcOrd="0" destOrd="0" presId="urn:microsoft.com/office/officeart/2005/8/layout/vList5"/>
    <dgm:cxn modelId="{9F1953D3-B9D9-4840-81C6-4766BE68FBED}" type="presOf" srcId="{900C147D-6C6B-4AC4-B855-5736AE5B1EBF}" destId="{1E05DDB7-FCE2-49DF-9D18-08B04F3CD64F}" srcOrd="0" destOrd="0" presId="urn:microsoft.com/office/officeart/2005/8/layout/vList5"/>
    <dgm:cxn modelId="{497217AC-F6E5-497E-A2DB-276AEE32D71D}" type="presOf" srcId="{BCB5D53E-DE6C-4963-A99E-60349BF227CC}" destId="{9E660AE4-C5C0-4437-A542-01A27225AA94}" srcOrd="0" destOrd="3" presId="urn:microsoft.com/office/officeart/2005/8/layout/vList5"/>
    <dgm:cxn modelId="{7B7BD25E-9ADD-4416-AAE0-A4C9AC153236}" srcId="{829C6B1A-9B0A-46B4-9093-8F2720E34E78}" destId="{7B9213F8-9B24-4ABB-BC5B-177BC18F54A1}" srcOrd="1" destOrd="0" parTransId="{27CEA57A-D625-49AA-9367-AC84548371BB}" sibTransId="{8390CCDE-E207-4053-94A4-C24F6208EDA4}"/>
    <dgm:cxn modelId="{B222B30C-0E42-42E8-8AC4-C92941A31650}" type="presParOf" srcId="{439F80A6-753C-4D1B-9CA4-ED5C90E6A0F4}" destId="{E53069FF-2E1A-4CE5-8C2C-38646AB1D9E6}" srcOrd="0" destOrd="0" presId="urn:microsoft.com/office/officeart/2005/8/layout/vList5"/>
    <dgm:cxn modelId="{337CA807-0B98-43A6-AE0A-C270FE9E9AC4}" type="presParOf" srcId="{E53069FF-2E1A-4CE5-8C2C-38646AB1D9E6}" destId="{7622FE4E-1C94-49E3-A57A-8F62BC60F697}" srcOrd="0" destOrd="0" presId="urn:microsoft.com/office/officeart/2005/8/layout/vList5"/>
    <dgm:cxn modelId="{90EB0978-3BE4-4586-B568-2FFBE657857B}" type="presParOf" srcId="{439F80A6-753C-4D1B-9CA4-ED5C90E6A0F4}" destId="{50C0A50B-AEC0-46EC-BB3E-52BB36D8E739}" srcOrd="1" destOrd="0" presId="urn:microsoft.com/office/officeart/2005/8/layout/vList5"/>
    <dgm:cxn modelId="{C805EA54-CA0A-4FBB-81E8-F2DFBAD89ADA}" type="presParOf" srcId="{439F80A6-753C-4D1B-9CA4-ED5C90E6A0F4}" destId="{B907D234-CC94-4C29-8F1C-F536E8F502FD}" srcOrd="2" destOrd="0" presId="urn:microsoft.com/office/officeart/2005/8/layout/vList5"/>
    <dgm:cxn modelId="{FA0CCE68-FDE2-4E96-863C-CE88E744A1BC}" type="presParOf" srcId="{B907D234-CC94-4C29-8F1C-F536E8F502FD}" destId="{5333AA43-68CB-4E52-BE26-636F99AC2B27}" srcOrd="0" destOrd="0" presId="urn:microsoft.com/office/officeart/2005/8/layout/vList5"/>
    <dgm:cxn modelId="{53F1230F-B021-42BF-9867-1A9ECEF94FB9}" type="presParOf" srcId="{B907D234-CC94-4C29-8F1C-F536E8F502FD}" destId="{9E660AE4-C5C0-4437-A542-01A27225AA94}" srcOrd="1" destOrd="0" presId="urn:microsoft.com/office/officeart/2005/8/layout/vList5"/>
    <dgm:cxn modelId="{0145D23E-2EEE-4303-8DB5-B47369A4E734}" type="presParOf" srcId="{439F80A6-753C-4D1B-9CA4-ED5C90E6A0F4}" destId="{E5D5720E-0769-4875-A52A-48D78779A021}" srcOrd="3" destOrd="0" presId="urn:microsoft.com/office/officeart/2005/8/layout/vList5"/>
    <dgm:cxn modelId="{60B6D2B8-104A-4497-A6B1-D2F0DB925B02}" type="presParOf" srcId="{439F80A6-753C-4D1B-9CA4-ED5C90E6A0F4}" destId="{93250811-F34F-4549-83AE-3298855315E4}" srcOrd="4" destOrd="0" presId="urn:microsoft.com/office/officeart/2005/8/layout/vList5"/>
    <dgm:cxn modelId="{F51ED5C8-67E6-4688-ADCA-DF0B9F0C26B1}" type="presParOf" srcId="{93250811-F34F-4549-83AE-3298855315E4}" destId="{1E05DDB7-FCE2-49DF-9D18-08B04F3CD64F}"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E12E9E-FD62-400C-85AF-3C6C87BAF4E9}"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0D55E1D4-276A-42DA-8920-5D321AF6D5E6}">
      <dgm:prSet custT="1"/>
      <dgm:spPr/>
      <dgm:t>
        <a:bodyPr/>
        <a:lstStyle/>
        <a:p>
          <a:pPr algn="ctr"/>
          <a:r>
            <a:rPr lang="en-US" sz="2000" dirty="0"/>
            <a:t>Field of health education/promotion &amp; prevention has become more defined</a:t>
          </a:r>
        </a:p>
      </dgm:t>
    </dgm:pt>
    <dgm:pt modelId="{417664B1-6489-41DE-9607-5096B862616E}" type="parTrans" cxnId="{A208A91A-9A56-4B10-8289-62BE60952EC8}">
      <dgm:prSet/>
      <dgm:spPr/>
      <dgm:t>
        <a:bodyPr/>
        <a:lstStyle/>
        <a:p>
          <a:endParaRPr lang="en-US"/>
        </a:p>
      </dgm:t>
    </dgm:pt>
    <dgm:pt modelId="{136D4631-0147-40D8-8547-EB349BF4078A}" type="sibTrans" cxnId="{A208A91A-9A56-4B10-8289-62BE60952EC8}">
      <dgm:prSet/>
      <dgm:spPr/>
      <dgm:t>
        <a:bodyPr/>
        <a:lstStyle/>
        <a:p>
          <a:endParaRPr lang="en-US"/>
        </a:p>
      </dgm:t>
    </dgm:pt>
    <dgm:pt modelId="{96332A10-CBCB-4811-BDB7-85F0F7E24A1B}">
      <dgm:prSet/>
      <dgm:spPr/>
      <dgm:t>
        <a:bodyPr/>
        <a:lstStyle/>
        <a:p>
          <a:pPr>
            <a:lnSpc>
              <a:spcPct val="90000"/>
            </a:lnSpc>
            <a:spcAft>
              <a:spcPct val="35000"/>
            </a:spcAft>
          </a:pPr>
          <a:r>
            <a:rPr lang="en-US" dirty="0"/>
            <a:t>Term </a:t>
          </a:r>
          <a:r>
            <a:rPr lang="ja-JP" dirty="0"/>
            <a:t>“</a:t>
          </a:r>
          <a:r>
            <a:rPr lang="en-US" dirty="0"/>
            <a:t>health education specialist</a:t>
          </a:r>
          <a:r>
            <a:rPr lang="ja-JP" dirty="0"/>
            <a:t>”</a:t>
          </a:r>
          <a:r>
            <a:rPr lang="en-US" dirty="0"/>
            <a:t> favored over </a:t>
          </a:r>
          <a:r>
            <a:rPr lang="ja-JP" dirty="0"/>
            <a:t>“</a:t>
          </a:r>
          <a:r>
            <a:rPr lang="en-US" dirty="0"/>
            <a:t>health educator</a:t>
          </a:r>
          <a:r>
            <a:rPr lang="ja-JP" dirty="0"/>
            <a:t>”</a:t>
          </a:r>
          <a:endParaRPr lang="en-US" dirty="0"/>
        </a:p>
      </dgm:t>
    </dgm:pt>
    <dgm:pt modelId="{E7C45CBB-D913-44AD-8307-E8B839A70A01}" type="parTrans" cxnId="{C61ADD39-3307-4267-A600-FE21428CD89B}">
      <dgm:prSet/>
      <dgm:spPr/>
      <dgm:t>
        <a:bodyPr/>
        <a:lstStyle/>
        <a:p>
          <a:endParaRPr lang="en-US"/>
        </a:p>
      </dgm:t>
    </dgm:pt>
    <dgm:pt modelId="{612025A9-2DF8-4F32-A697-DD3B7D977246}" type="sibTrans" cxnId="{C61ADD39-3307-4267-A600-FE21428CD89B}">
      <dgm:prSet/>
      <dgm:spPr/>
      <dgm:t>
        <a:bodyPr/>
        <a:lstStyle/>
        <a:p>
          <a:endParaRPr lang="en-US"/>
        </a:p>
      </dgm:t>
    </dgm:pt>
    <dgm:pt modelId="{4DBE2E0E-D47D-493E-B234-B018AD7E42A4}">
      <dgm:prSet/>
      <dgm:spPr/>
      <dgm:t>
        <a:bodyPr/>
        <a:lstStyle/>
        <a:p>
          <a:pPr>
            <a:lnSpc>
              <a:spcPct val="100000"/>
            </a:lnSpc>
            <a:spcAft>
              <a:spcPts val="0"/>
            </a:spcAft>
          </a:pPr>
          <a:r>
            <a:rPr lang="ja-JP" dirty="0"/>
            <a:t>“</a:t>
          </a:r>
          <a:r>
            <a:rPr lang="en-US" dirty="0"/>
            <a:t>an individual who has met, at a minimum, baccalaureate-level required health education academic preparation qualifications, who serves in a variety of settings, and is able to use appropriate educational strategies and methods to facilitate the development of policies, procedures, interventions, and systems conducive to the health of individuals, groups, and communities” </a:t>
          </a:r>
        </a:p>
      </dgm:t>
    </dgm:pt>
    <dgm:pt modelId="{6F0F7307-AC7C-4B66-8AB7-282D37787FB1}" type="parTrans" cxnId="{4D4352ED-4D7A-4933-85C1-9CBECE51FB21}">
      <dgm:prSet/>
      <dgm:spPr/>
      <dgm:t>
        <a:bodyPr/>
        <a:lstStyle/>
        <a:p>
          <a:endParaRPr lang="en-US"/>
        </a:p>
      </dgm:t>
    </dgm:pt>
    <dgm:pt modelId="{867932DA-FE9B-4E7A-B265-A5A8E9555C4B}" type="sibTrans" cxnId="{4D4352ED-4D7A-4933-85C1-9CBECE51FB21}">
      <dgm:prSet/>
      <dgm:spPr/>
      <dgm:t>
        <a:bodyPr/>
        <a:lstStyle/>
        <a:p>
          <a:endParaRPr lang="en-US"/>
        </a:p>
      </dgm:t>
    </dgm:pt>
    <dgm:pt modelId="{6472A6FE-454B-4381-BB77-1960E9831D67}" type="pres">
      <dgm:prSet presAssocID="{8CE12E9E-FD62-400C-85AF-3C6C87BAF4E9}" presName="linearFlow" presStyleCnt="0">
        <dgm:presLayoutVars>
          <dgm:resizeHandles val="exact"/>
        </dgm:presLayoutVars>
      </dgm:prSet>
      <dgm:spPr/>
      <dgm:t>
        <a:bodyPr/>
        <a:lstStyle/>
        <a:p>
          <a:endParaRPr lang="en-US"/>
        </a:p>
      </dgm:t>
    </dgm:pt>
    <dgm:pt modelId="{782F1318-92F4-4108-AA66-AC3B4F691486}" type="pres">
      <dgm:prSet presAssocID="{0D55E1D4-276A-42DA-8920-5D321AF6D5E6}" presName="node" presStyleLbl="node1" presStyleIdx="0" presStyleCnt="2" custScaleY="36046">
        <dgm:presLayoutVars>
          <dgm:bulletEnabled val="1"/>
        </dgm:presLayoutVars>
      </dgm:prSet>
      <dgm:spPr/>
      <dgm:t>
        <a:bodyPr/>
        <a:lstStyle/>
        <a:p>
          <a:endParaRPr lang="en-US"/>
        </a:p>
      </dgm:t>
    </dgm:pt>
    <dgm:pt modelId="{3B8B9596-4984-4E35-A06B-81BECDACDE2C}" type="pres">
      <dgm:prSet presAssocID="{136D4631-0147-40D8-8547-EB349BF4078A}" presName="sibTrans" presStyleLbl="sibTrans2D1" presStyleIdx="0" presStyleCnt="1"/>
      <dgm:spPr/>
      <dgm:t>
        <a:bodyPr/>
        <a:lstStyle/>
        <a:p>
          <a:endParaRPr lang="en-US"/>
        </a:p>
      </dgm:t>
    </dgm:pt>
    <dgm:pt modelId="{74A7860C-1FB4-438A-817B-981A824EE420}" type="pres">
      <dgm:prSet presAssocID="{136D4631-0147-40D8-8547-EB349BF4078A}" presName="connectorText" presStyleLbl="sibTrans2D1" presStyleIdx="0" presStyleCnt="1"/>
      <dgm:spPr/>
      <dgm:t>
        <a:bodyPr/>
        <a:lstStyle/>
        <a:p>
          <a:endParaRPr lang="en-US"/>
        </a:p>
      </dgm:t>
    </dgm:pt>
    <dgm:pt modelId="{E6DA7C5F-6FDB-4B6B-A45A-415E6B96ED55}" type="pres">
      <dgm:prSet presAssocID="{96332A10-CBCB-4811-BDB7-85F0F7E24A1B}" presName="node" presStyleLbl="node1" presStyleIdx="1" presStyleCnt="2" custScaleX="169899">
        <dgm:presLayoutVars>
          <dgm:bulletEnabled val="1"/>
        </dgm:presLayoutVars>
      </dgm:prSet>
      <dgm:spPr/>
      <dgm:t>
        <a:bodyPr/>
        <a:lstStyle/>
        <a:p>
          <a:endParaRPr lang="en-US"/>
        </a:p>
      </dgm:t>
    </dgm:pt>
  </dgm:ptLst>
  <dgm:cxnLst>
    <dgm:cxn modelId="{5B0F4082-F765-4852-9AAD-8B8309380A45}" type="presOf" srcId="{8CE12E9E-FD62-400C-85AF-3C6C87BAF4E9}" destId="{6472A6FE-454B-4381-BB77-1960E9831D67}" srcOrd="0" destOrd="0" presId="urn:microsoft.com/office/officeart/2005/8/layout/process2"/>
    <dgm:cxn modelId="{A3E2C076-2890-47CC-BD8A-978193AD9B65}" type="presOf" srcId="{4DBE2E0E-D47D-493E-B234-B018AD7E42A4}" destId="{E6DA7C5F-6FDB-4B6B-A45A-415E6B96ED55}" srcOrd="0" destOrd="1" presId="urn:microsoft.com/office/officeart/2005/8/layout/process2"/>
    <dgm:cxn modelId="{8468E284-CAF6-4430-8C92-D380E6B5C676}" type="presOf" srcId="{136D4631-0147-40D8-8547-EB349BF4078A}" destId="{74A7860C-1FB4-438A-817B-981A824EE420}" srcOrd="1" destOrd="0" presId="urn:microsoft.com/office/officeart/2005/8/layout/process2"/>
    <dgm:cxn modelId="{48EA7951-19C7-4D48-A297-971DFED6FEC3}" type="presOf" srcId="{0D55E1D4-276A-42DA-8920-5D321AF6D5E6}" destId="{782F1318-92F4-4108-AA66-AC3B4F691486}" srcOrd="0" destOrd="0" presId="urn:microsoft.com/office/officeart/2005/8/layout/process2"/>
    <dgm:cxn modelId="{A208A91A-9A56-4B10-8289-62BE60952EC8}" srcId="{8CE12E9E-FD62-400C-85AF-3C6C87BAF4E9}" destId="{0D55E1D4-276A-42DA-8920-5D321AF6D5E6}" srcOrd="0" destOrd="0" parTransId="{417664B1-6489-41DE-9607-5096B862616E}" sibTransId="{136D4631-0147-40D8-8547-EB349BF4078A}"/>
    <dgm:cxn modelId="{7479A412-3B9B-4AF2-AB22-B2D3CCC162A6}" type="presOf" srcId="{96332A10-CBCB-4811-BDB7-85F0F7E24A1B}" destId="{E6DA7C5F-6FDB-4B6B-A45A-415E6B96ED55}" srcOrd="0" destOrd="0" presId="urn:microsoft.com/office/officeart/2005/8/layout/process2"/>
    <dgm:cxn modelId="{C61ADD39-3307-4267-A600-FE21428CD89B}" srcId="{8CE12E9E-FD62-400C-85AF-3C6C87BAF4E9}" destId="{96332A10-CBCB-4811-BDB7-85F0F7E24A1B}" srcOrd="1" destOrd="0" parTransId="{E7C45CBB-D913-44AD-8307-E8B839A70A01}" sibTransId="{612025A9-2DF8-4F32-A697-DD3B7D977246}"/>
    <dgm:cxn modelId="{4D4352ED-4D7A-4933-85C1-9CBECE51FB21}" srcId="{96332A10-CBCB-4811-BDB7-85F0F7E24A1B}" destId="{4DBE2E0E-D47D-493E-B234-B018AD7E42A4}" srcOrd="0" destOrd="0" parTransId="{6F0F7307-AC7C-4B66-8AB7-282D37787FB1}" sibTransId="{867932DA-FE9B-4E7A-B265-A5A8E9555C4B}"/>
    <dgm:cxn modelId="{2FF916C1-71F1-460E-BAA5-DC434C4991D5}" type="presOf" srcId="{136D4631-0147-40D8-8547-EB349BF4078A}" destId="{3B8B9596-4984-4E35-A06B-81BECDACDE2C}" srcOrd="0" destOrd="0" presId="urn:microsoft.com/office/officeart/2005/8/layout/process2"/>
    <dgm:cxn modelId="{709B7252-E074-4977-8392-AD864B91697A}" type="presParOf" srcId="{6472A6FE-454B-4381-BB77-1960E9831D67}" destId="{782F1318-92F4-4108-AA66-AC3B4F691486}" srcOrd="0" destOrd="0" presId="urn:microsoft.com/office/officeart/2005/8/layout/process2"/>
    <dgm:cxn modelId="{7A12AFA6-CBCF-4911-A8F8-516AAB19AA58}" type="presParOf" srcId="{6472A6FE-454B-4381-BB77-1960E9831D67}" destId="{3B8B9596-4984-4E35-A06B-81BECDACDE2C}" srcOrd="1" destOrd="0" presId="urn:microsoft.com/office/officeart/2005/8/layout/process2"/>
    <dgm:cxn modelId="{43960667-9E9F-4857-A8F3-FE91497A221B}" type="presParOf" srcId="{3B8B9596-4984-4E35-A06B-81BECDACDE2C}" destId="{74A7860C-1FB4-438A-817B-981A824EE420}" srcOrd="0" destOrd="0" presId="urn:microsoft.com/office/officeart/2005/8/layout/process2"/>
    <dgm:cxn modelId="{3ADC3739-D5ED-4FB3-BAC2-4338AB2C894E}" type="presParOf" srcId="{6472A6FE-454B-4381-BB77-1960E9831D67}" destId="{E6DA7C5F-6FDB-4B6B-A45A-415E6B96ED55}" srcOrd="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34B10-D406-44F2-A165-5A9A6F6D12A1}">
      <dsp:nvSpPr>
        <dsp:cNvPr id="0" name=""/>
        <dsp:cNvSpPr/>
      </dsp:nvSpPr>
      <dsp:spPr>
        <a:xfrm>
          <a:off x="0" y="1577340"/>
          <a:ext cx="9144000" cy="210312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AB37D7-ED02-434D-84A3-8D7E28B2237F}">
      <dsp:nvSpPr>
        <dsp:cNvPr id="0" name=""/>
        <dsp:cNvSpPr/>
      </dsp:nvSpPr>
      <dsp:spPr>
        <a:xfrm>
          <a:off x="1548" y="0"/>
          <a:ext cx="218260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a:lnSpc>
              <a:spcPct val="90000"/>
            </a:lnSpc>
            <a:spcBef>
              <a:spcPct val="0"/>
            </a:spcBef>
            <a:spcAft>
              <a:spcPct val="35000"/>
            </a:spcAft>
          </a:pPr>
          <a:r>
            <a:rPr lang="en-US" sz="1800" kern="1200" dirty="0"/>
            <a:t>Visibility of health education/promotion increasing since mid-1970s</a:t>
          </a:r>
        </a:p>
      </dsp:txBody>
      <dsp:txXfrm>
        <a:off x="1548" y="0"/>
        <a:ext cx="2182605" cy="2103120"/>
      </dsp:txXfrm>
    </dsp:sp>
    <dsp:sp modelId="{33ABDF7F-B05D-4394-B853-212ECFF7DCE1}">
      <dsp:nvSpPr>
        <dsp:cNvPr id="0" name=""/>
        <dsp:cNvSpPr/>
      </dsp:nvSpPr>
      <dsp:spPr>
        <a:xfrm>
          <a:off x="829961" y="2366010"/>
          <a:ext cx="525780" cy="525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005CE1-9F3A-4BC8-B145-FDED30DF6BEA}">
      <dsp:nvSpPr>
        <dsp:cNvPr id="0" name=""/>
        <dsp:cNvSpPr/>
      </dsp:nvSpPr>
      <dsp:spPr>
        <a:xfrm>
          <a:off x="2273863" y="3154680"/>
          <a:ext cx="1794197"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sz="1800" kern="1200" dirty="0"/>
            <a:t>Public health efforts late 19</a:t>
          </a:r>
          <a:r>
            <a:rPr lang="en-US" sz="1800" kern="1200" baseline="30000" dirty="0"/>
            <a:t>th</a:t>
          </a:r>
          <a:r>
            <a:rPr lang="en-US" sz="1800" kern="1200" dirty="0"/>
            <a:t> century-1950s: focus on control of infectious diseases</a:t>
          </a:r>
        </a:p>
      </dsp:txBody>
      <dsp:txXfrm>
        <a:off x="2273863" y="3154680"/>
        <a:ext cx="1794197" cy="2103120"/>
      </dsp:txXfrm>
    </dsp:sp>
    <dsp:sp modelId="{8A1C8EAB-DDA0-40B4-924B-195E0DBB2985}">
      <dsp:nvSpPr>
        <dsp:cNvPr id="0" name=""/>
        <dsp:cNvSpPr/>
      </dsp:nvSpPr>
      <dsp:spPr>
        <a:xfrm>
          <a:off x="2908072" y="2366010"/>
          <a:ext cx="525780" cy="525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7D79EB-5760-452E-A4B4-ACCC5089821C}">
      <dsp:nvSpPr>
        <dsp:cNvPr id="0" name=""/>
        <dsp:cNvSpPr/>
      </dsp:nvSpPr>
      <dsp:spPr>
        <a:xfrm>
          <a:off x="4157771" y="0"/>
          <a:ext cx="1794197"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a:lnSpc>
              <a:spcPct val="90000"/>
            </a:lnSpc>
            <a:spcBef>
              <a:spcPct val="0"/>
            </a:spcBef>
            <a:spcAft>
              <a:spcPct val="35000"/>
            </a:spcAft>
          </a:pPr>
          <a:r>
            <a:rPr lang="en-US" sz="1800" kern="1200" dirty="0"/>
            <a:t>1950s-present, focus on chronic diseases and diseases related to lifestyles</a:t>
          </a:r>
        </a:p>
      </dsp:txBody>
      <dsp:txXfrm>
        <a:off x="4157771" y="0"/>
        <a:ext cx="1794197" cy="2103120"/>
      </dsp:txXfrm>
    </dsp:sp>
    <dsp:sp modelId="{C16DC79A-EE06-478C-96D3-C4B27CCB3219}">
      <dsp:nvSpPr>
        <dsp:cNvPr id="0" name=""/>
        <dsp:cNvSpPr/>
      </dsp:nvSpPr>
      <dsp:spPr>
        <a:xfrm>
          <a:off x="4791979" y="2366010"/>
          <a:ext cx="525780" cy="525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68536F-1A70-4034-9747-B6503505DF5C}">
      <dsp:nvSpPr>
        <dsp:cNvPr id="0" name=""/>
        <dsp:cNvSpPr/>
      </dsp:nvSpPr>
      <dsp:spPr>
        <a:xfrm>
          <a:off x="6041678" y="3154680"/>
          <a:ext cx="2186373"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sz="1800" kern="1200" dirty="0"/>
            <a:t>Recognized by mid 1970s that health promotion efforts have great potential for reducing morbidity, saving lives, and reducing costs</a:t>
          </a:r>
        </a:p>
      </dsp:txBody>
      <dsp:txXfrm>
        <a:off x="6041678" y="3154680"/>
        <a:ext cx="2186373" cy="2103120"/>
      </dsp:txXfrm>
    </dsp:sp>
    <dsp:sp modelId="{464CB1E1-4631-460E-B54B-F69E97EBF0D6}">
      <dsp:nvSpPr>
        <dsp:cNvPr id="0" name=""/>
        <dsp:cNvSpPr/>
      </dsp:nvSpPr>
      <dsp:spPr>
        <a:xfrm>
          <a:off x="6871974" y="2366010"/>
          <a:ext cx="525780" cy="525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1E510-7C32-45EC-9225-A8832E7A3E76}">
      <dsp:nvSpPr>
        <dsp:cNvPr id="0" name=""/>
        <dsp:cNvSpPr/>
      </dsp:nvSpPr>
      <dsp:spPr>
        <a:xfrm>
          <a:off x="0" y="1577340"/>
          <a:ext cx="8991600" cy="210312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A3554F-CC84-48C4-98E9-1B4220C38E1D}">
      <dsp:nvSpPr>
        <dsp:cNvPr id="0" name=""/>
        <dsp:cNvSpPr/>
      </dsp:nvSpPr>
      <dsp:spPr>
        <a:xfrm>
          <a:off x="3951" y="0"/>
          <a:ext cx="260791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a:lnSpc>
              <a:spcPct val="90000"/>
            </a:lnSpc>
            <a:spcBef>
              <a:spcPct val="0"/>
            </a:spcBef>
            <a:spcAft>
              <a:spcPct val="35000"/>
            </a:spcAft>
          </a:pPr>
          <a:r>
            <a:rPr lang="en-US" sz="1800" kern="1200" dirty="0"/>
            <a:t>Introduction of health objectives (1980s) as strategy improves health of the nation</a:t>
          </a:r>
        </a:p>
      </dsp:txBody>
      <dsp:txXfrm>
        <a:off x="3951" y="0"/>
        <a:ext cx="2607915" cy="2103120"/>
      </dsp:txXfrm>
    </dsp:sp>
    <dsp:sp modelId="{8E20E20A-8D6D-4CEF-B0B8-ECB1BA2D54FD}">
      <dsp:nvSpPr>
        <dsp:cNvPr id="0" name=""/>
        <dsp:cNvSpPr/>
      </dsp:nvSpPr>
      <dsp:spPr>
        <a:xfrm>
          <a:off x="1045019" y="2366010"/>
          <a:ext cx="525780" cy="525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892CDD-2DC4-4167-B3A1-9A697F651048}">
      <dsp:nvSpPr>
        <dsp:cNvPr id="0" name=""/>
        <dsp:cNvSpPr/>
      </dsp:nvSpPr>
      <dsp:spPr>
        <a:xfrm>
          <a:off x="2742262" y="3154680"/>
          <a:ext cx="260791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n-US" sz="1800" kern="1200" dirty="0"/>
            <a:t>Even though not all objectives would be met, value of the objectives as a means to measure progress was demonstrated</a:t>
          </a:r>
        </a:p>
      </dsp:txBody>
      <dsp:txXfrm>
        <a:off x="2742262" y="3154680"/>
        <a:ext cx="2607915" cy="2103120"/>
      </dsp:txXfrm>
    </dsp:sp>
    <dsp:sp modelId="{59E18B3C-0D1A-43F1-8168-651E917F4399}">
      <dsp:nvSpPr>
        <dsp:cNvPr id="0" name=""/>
        <dsp:cNvSpPr/>
      </dsp:nvSpPr>
      <dsp:spPr>
        <a:xfrm>
          <a:off x="3783330" y="2366010"/>
          <a:ext cx="525780" cy="525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72B9BA-50B0-4A32-97CF-549D93B42013}">
      <dsp:nvSpPr>
        <dsp:cNvPr id="0" name=""/>
        <dsp:cNvSpPr/>
      </dsp:nvSpPr>
      <dsp:spPr>
        <a:xfrm>
          <a:off x="5480573" y="0"/>
          <a:ext cx="2607915" cy="210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a:lnSpc>
              <a:spcPct val="90000"/>
            </a:lnSpc>
            <a:spcBef>
              <a:spcPct val="0"/>
            </a:spcBef>
            <a:spcAft>
              <a:spcPct val="35000"/>
            </a:spcAft>
          </a:pPr>
          <a:r>
            <a:rPr lang="en-US" sz="1800" i="1" kern="1200" dirty="0"/>
            <a:t>Healthy People 2020</a:t>
          </a:r>
          <a:r>
            <a:rPr lang="en-US" sz="1800" kern="1200" dirty="0"/>
            <a:t> (4</a:t>
          </a:r>
          <a:r>
            <a:rPr lang="en-US" sz="1800" kern="1200" baseline="30000" dirty="0"/>
            <a:t>th</a:t>
          </a:r>
          <a:r>
            <a:rPr lang="en-US" sz="1800" kern="1200" dirty="0"/>
            <a:t> generation), written using measurable objectives, have guided the nation’s health policies since inception</a:t>
          </a:r>
        </a:p>
      </dsp:txBody>
      <dsp:txXfrm>
        <a:off x="5480573" y="0"/>
        <a:ext cx="2607915" cy="2103120"/>
      </dsp:txXfrm>
    </dsp:sp>
    <dsp:sp modelId="{D47CFA75-BBDE-440A-8DA8-1345F2306759}">
      <dsp:nvSpPr>
        <dsp:cNvPr id="0" name=""/>
        <dsp:cNvSpPr/>
      </dsp:nvSpPr>
      <dsp:spPr>
        <a:xfrm>
          <a:off x="6521640" y="2366010"/>
          <a:ext cx="525780" cy="525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2FE4E-1C94-49E3-A57A-8F62BC60F697}">
      <dsp:nvSpPr>
        <dsp:cNvPr id="0" name=""/>
        <dsp:cNvSpPr/>
      </dsp:nvSpPr>
      <dsp:spPr>
        <a:xfrm>
          <a:off x="0" y="2344"/>
          <a:ext cx="3103245" cy="15470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a:t>Health of people in the United States is better than at any time in the past, but…</a:t>
          </a:r>
        </a:p>
      </dsp:txBody>
      <dsp:txXfrm>
        <a:off x="75522" y="77866"/>
        <a:ext cx="2952201" cy="1396024"/>
      </dsp:txXfrm>
    </dsp:sp>
    <dsp:sp modelId="{9E660AE4-C5C0-4437-A542-01A27225AA94}">
      <dsp:nvSpPr>
        <dsp:cNvPr id="0" name=""/>
        <dsp:cNvSpPr/>
      </dsp:nvSpPr>
      <dsp:spPr>
        <a:xfrm rot="5400000">
          <a:off x="5137786" y="-358139"/>
          <a:ext cx="1447796" cy="551688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Lack of physical activity</a:t>
          </a:r>
        </a:p>
        <a:p>
          <a:pPr marL="228600" lvl="1" indent="-228600" algn="l" defTabSz="889000">
            <a:lnSpc>
              <a:spcPct val="90000"/>
            </a:lnSpc>
            <a:spcBef>
              <a:spcPct val="0"/>
            </a:spcBef>
            <a:spcAft>
              <a:spcPct val="15000"/>
            </a:spcAft>
            <a:buChar char="••"/>
          </a:pPr>
          <a:r>
            <a:rPr lang="en-US" sz="2000" kern="1200" dirty="0"/>
            <a:t>Poor nutrition</a:t>
          </a:r>
        </a:p>
        <a:p>
          <a:pPr marL="228600" lvl="1" indent="-228600" algn="l" defTabSz="889000">
            <a:lnSpc>
              <a:spcPct val="90000"/>
            </a:lnSpc>
            <a:spcBef>
              <a:spcPct val="0"/>
            </a:spcBef>
            <a:spcAft>
              <a:spcPct val="15000"/>
            </a:spcAft>
            <a:buChar char="••"/>
          </a:pPr>
          <a:r>
            <a:rPr lang="en-US" sz="2000" kern="1200" dirty="0"/>
            <a:t>Tobacco use</a:t>
          </a:r>
        </a:p>
        <a:p>
          <a:pPr marL="228600" lvl="1" indent="-228600" algn="l" defTabSz="889000">
            <a:lnSpc>
              <a:spcPct val="90000"/>
            </a:lnSpc>
            <a:spcBef>
              <a:spcPct val="0"/>
            </a:spcBef>
            <a:spcAft>
              <a:spcPct val="15000"/>
            </a:spcAft>
            <a:buChar char="••"/>
          </a:pPr>
          <a:r>
            <a:rPr lang="en-US" sz="2000" kern="1200" dirty="0"/>
            <a:t>Excessive alcohol consumption</a:t>
          </a:r>
        </a:p>
      </dsp:txBody>
      <dsp:txXfrm rot="-5400000">
        <a:off x="3103244" y="1747079"/>
        <a:ext cx="5446204" cy="1306444"/>
      </dsp:txXfrm>
    </dsp:sp>
    <dsp:sp modelId="{5333AA43-68CB-4E52-BE26-636F99AC2B27}">
      <dsp:nvSpPr>
        <dsp:cNvPr id="0" name=""/>
        <dsp:cNvSpPr/>
      </dsp:nvSpPr>
      <dsp:spPr>
        <a:xfrm>
          <a:off x="0" y="1626765"/>
          <a:ext cx="3103245" cy="15470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a:t>…we can do better.  Much of current poor health results from four modifiable health risk behaviors:</a:t>
          </a:r>
        </a:p>
      </dsp:txBody>
      <dsp:txXfrm>
        <a:off x="75522" y="1702287"/>
        <a:ext cx="2952201" cy="1396024"/>
      </dsp:txXfrm>
    </dsp:sp>
    <dsp:sp modelId="{1E05DDB7-FCE2-49DF-9D18-08B04F3CD64F}">
      <dsp:nvSpPr>
        <dsp:cNvPr id="0" name=""/>
        <dsp:cNvSpPr/>
      </dsp:nvSpPr>
      <dsp:spPr>
        <a:xfrm>
          <a:off x="0" y="3251187"/>
          <a:ext cx="3103245" cy="15470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a:t>Means there is a greater need for health education/promotion interventions</a:t>
          </a:r>
        </a:p>
      </dsp:txBody>
      <dsp:txXfrm>
        <a:off x="75522" y="3326709"/>
        <a:ext cx="2952201" cy="13960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F1318-92F4-4108-AA66-AC3B4F691486}">
      <dsp:nvSpPr>
        <dsp:cNvPr id="0" name=""/>
        <dsp:cNvSpPr/>
      </dsp:nvSpPr>
      <dsp:spPr>
        <a:xfrm>
          <a:off x="1952625" y="1778"/>
          <a:ext cx="4714874" cy="9441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t>Field of health education/promotion &amp; prevention has become more defined</a:t>
          </a:r>
        </a:p>
      </dsp:txBody>
      <dsp:txXfrm>
        <a:off x="1980279" y="29432"/>
        <a:ext cx="4659566" cy="888871"/>
      </dsp:txXfrm>
    </dsp:sp>
    <dsp:sp modelId="{3B8B9596-4984-4E35-A06B-81BECDACDE2C}">
      <dsp:nvSpPr>
        <dsp:cNvPr id="0" name=""/>
        <dsp:cNvSpPr/>
      </dsp:nvSpPr>
      <dsp:spPr>
        <a:xfrm rot="5400000">
          <a:off x="3818929" y="1011443"/>
          <a:ext cx="982265" cy="11787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5400000">
        <a:off x="3956447" y="1109670"/>
        <a:ext cx="707230" cy="687586"/>
      </dsp:txXfrm>
    </dsp:sp>
    <dsp:sp modelId="{E6DA7C5F-6FDB-4B6B-A45A-415E6B96ED55}">
      <dsp:nvSpPr>
        <dsp:cNvPr id="0" name=""/>
        <dsp:cNvSpPr/>
      </dsp:nvSpPr>
      <dsp:spPr>
        <a:xfrm>
          <a:off x="304799" y="2255646"/>
          <a:ext cx="8010525" cy="261937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a:t>Term </a:t>
          </a:r>
          <a:r>
            <a:rPr lang="ja-JP" sz="2300" kern="1200" dirty="0"/>
            <a:t>“</a:t>
          </a:r>
          <a:r>
            <a:rPr lang="en-US" sz="2300" kern="1200" dirty="0"/>
            <a:t>health education specialist</a:t>
          </a:r>
          <a:r>
            <a:rPr lang="ja-JP" sz="2300" kern="1200" dirty="0"/>
            <a:t>”</a:t>
          </a:r>
          <a:r>
            <a:rPr lang="en-US" sz="2300" kern="1200" dirty="0"/>
            <a:t> favored over </a:t>
          </a:r>
          <a:r>
            <a:rPr lang="ja-JP" sz="2300" kern="1200" dirty="0"/>
            <a:t>“</a:t>
          </a:r>
          <a:r>
            <a:rPr lang="en-US" sz="2300" kern="1200" dirty="0"/>
            <a:t>health educator</a:t>
          </a:r>
          <a:r>
            <a:rPr lang="ja-JP" sz="2300" kern="1200" dirty="0"/>
            <a:t>”</a:t>
          </a:r>
          <a:endParaRPr lang="en-US" sz="2300" kern="1200" dirty="0"/>
        </a:p>
        <a:p>
          <a:pPr marL="171450" lvl="1" indent="-171450" algn="l" defTabSz="800100">
            <a:lnSpc>
              <a:spcPct val="100000"/>
            </a:lnSpc>
            <a:spcBef>
              <a:spcPct val="0"/>
            </a:spcBef>
            <a:spcAft>
              <a:spcPts val="0"/>
            </a:spcAft>
            <a:buChar char="••"/>
          </a:pPr>
          <a:r>
            <a:rPr lang="ja-JP" sz="1800" kern="1200" dirty="0"/>
            <a:t>“</a:t>
          </a:r>
          <a:r>
            <a:rPr lang="en-US" sz="1800" kern="1200" dirty="0"/>
            <a:t>an individual who has met, at a minimum, baccalaureate-level required health education academic preparation qualifications, who serves in a variety of settings, and is able to use appropriate educational strategies and methods to facilitate the development of policies, procedures, interventions, and systems conducive to the health of individuals, groups, and communities” </a:t>
          </a:r>
        </a:p>
      </dsp:txBody>
      <dsp:txXfrm>
        <a:off x="381518" y="2332365"/>
        <a:ext cx="7857087" cy="246593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dirty="0">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6482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730A9D26-3C38-A849-9F37-14373B2F67EC}" type="datetime1">
              <a:rPr lang="en-US"/>
              <a:pPr>
                <a:defRPr/>
              </a:pPr>
              <a:t>2/22/2020</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dirty="0">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3637B81A-15D3-7440-BD32-A8ACCDA3E0C3}" type="slidenum">
              <a:rPr lang="en-US"/>
              <a:pPr>
                <a:defRPr/>
              </a:pPr>
              <a:t>‹#›</a:t>
            </a:fld>
            <a:endParaRPr lang="en-US" dirty="0"/>
          </a:p>
        </p:txBody>
      </p:sp>
    </p:spTree>
    <p:extLst>
      <p:ext uri="{BB962C8B-B14F-4D97-AF65-F5344CB8AC3E}">
        <p14:creationId xmlns:p14="http://schemas.microsoft.com/office/powerpoint/2010/main" val="350363861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a typeface="ＭＳ Ｐゴシック" charset="0"/>
              <a:cs typeface="ＭＳ Ｐゴシック" charset="0"/>
            </a:endParaRPr>
          </a:p>
        </p:txBody>
      </p:sp>
      <p:sp>
        <p:nvSpPr>
          <p:cNvPr id="51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899C55A-1DE1-5744-B689-71EEF80E2B49}" type="slidenum">
              <a:rPr lang="en-US" sz="1200"/>
              <a:pPr eaLnBrk="1" hangingPunct="1"/>
              <a:t>1</a:t>
            </a:fld>
            <a:endParaRPr lang="en-US" sz="1200"/>
          </a:p>
        </p:txBody>
      </p:sp>
    </p:spTree>
    <p:extLst>
      <p:ext uri="{BB962C8B-B14F-4D97-AF65-F5344CB8AC3E}">
        <p14:creationId xmlns:p14="http://schemas.microsoft.com/office/powerpoint/2010/main" val="4111729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21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333148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1266"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893217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3314"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r>
              <a:rPr lang="en-US" sz="1200" dirty="0">
                <a:ea typeface="ＭＳ Ｐゴシック" charset="0"/>
                <a:cs typeface="ＭＳ Ｐゴシック" charset="0"/>
              </a:rPr>
              <a:t>Figure 1.1</a:t>
            </a:r>
            <a:r>
              <a:rPr lang="en-US" sz="1200" baseline="0" dirty="0">
                <a:ea typeface="ＭＳ Ｐゴシック" charset="0"/>
                <a:cs typeface="ＭＳ Ｐゴシック" charset="0"/>
              </a:rPr>
              <a:t> </a:t>
            </a:r>
            <a:r>
              <a:rPr lang="en-US" sz="1200" dirty="0">
                <a:ea typeface="ＭＳ Ｐゴシック" charset="0"/>
                <a:cs typeface="ＭＳ Ｐゴシック" charset="0"/>
              </a:rPr>
              <a:t>Relationship between health education and health promotion</a:t>
            </a:r>
          </a:p>
          <a:p>
            <a:pPr eaLnBrk="1" hangingPunct="1">
              <a:spcBef>
                <a:spcPct val="0"/>
              </a:spcBef>
            </a:pPr>
            <a:endParaRPr lang="en-US" sz="1200" dirty="0">
              <a:ea typeface="ＭＳ Ｐゴシック" charset="0"/>
              <a:cs typeface="ＭＳ Ｐゴシック" charset="0"/>
            </a:endParaRPr>
          </a:p>
          <a:p>
            <a:pPr eaLnBrk="1" hangingPunct="1">
              <a:spcBef>
                <a:spcPct val="0"/>
              </a:spcBef>
            </a:pPr>
            <a:r>
              <a:rPr lang="en-IN" sz="1200" dirty="0">
                <a:ea typeface="ＭＳ Ｐゴシック" charset="0"/>
                <a:cs typeface="ＭＳ Ｐゴシック" charset="0"/>
              </a:rPr>
              <a:t>Source: From J. F. McKenzie, B. L. </a:t>
            </a:r>
            <a:r>
              <a:rPr lang="en-IN" sz="1200" dirty="0" err="1">
                <a:ea typeface="ＭＳ Ｐゴシック" charset="0"/>
                <a:cs typeface="ＭＳ Ｐゴシック" charset="0"/>
              </a:rPr>
              <a:t>Neiger</a:t>
            </a:r>
            <a:r>
              <a:rPr lang="en-IN" sz="1200" dirty="0">
                <a:ea typeface="ＭＳ Ｐゴシック" charset="0"/>
                <a:cs typeface="ＭＳ Ｐゴシック" charset="0"/>
              </a:rPr>
              <a:t>, and R. Thackeray, Planning, Implementing and Evaluating Health Promotion Programs: A Primer. 6th ed., p. 5, Fig 1.1 © 2013. Reproduced by permission of Pearson Education, Inc., Upper Saddle River, NJ.</a:t>
            </a:r>
            <a:endParaRPr lang="en-US" sz="1200" dirty="0">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873371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5362"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742997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solidFill>
                  <a:schemeClr val="bg2">
                    <a:lumMod val="20000"/>
                    <a:lumOff val="80000"/>
                  </a:schemeClr>
                </a:solidFill>
                <a:ea typeface="ＭＳ Ｐゴシック" charset="0"/>
                <a:cs typeface="ＭＳ Ｐゴシック" charset="0"/>
              </a:rPr>
              <a:t>Includes: health surveillance, health promotion, prevention, infectious disease control, environmental protection, sanitation, emergency preparedness/response, occupational health</a:t>
            </a:r>
          </a:p>
          <a:p>
            <a:endParaRPr lang="en-US" dirty="0"/>
          </a:p>
        </p:txBody>
      </p:sp>
      <p:sp>
        <p:nvSpPr>
          <p:cNvPr id="4" name="Slide Number Placeholder 3"/>
          <p:cNvSpPr>
            <a:spLocks noGrp="1"/>
          </p:cNvSpPr>
          <p:nvPr>
            <p:ph type="sldNum" sz="quarter" idx="5"/>
          </p:nvPr>
        </p:nvSpPr>
        <p:spPr/>
        <p:txBody>
          <a:bodyPr/>
          <a:lstStyle/>
          <a:p>
            <a:pPr>
              <a:defRPr/>
            </a:pPr>
            <a:fld id="{3637B81A-15D3-7440-BD32-A8ACCDA3E0C3}" type="slidenum">
              <a:rPr lang="en-US" smtClean="0"/>
              <a:pPr>
                <a:defRPr/>
              </a:pPr>
              <a:t>11</a:t>
            </a:fld>
            <a:endParaRPr lang="en-US" dirty="0"/>
          </a:p>
        </p:txBody>
      </p:sp>
    </p:spTree>
    <p:extLst>
      <p:ext uri="{BB962C8B-B14F-4D97-AF65-F5344CB8AC3E}">
        <p14:creationId xmlns:p14="http://schemas.microsoft.com/office/powerpoint/2010/main" val="1601330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7410"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ea typeface="ＭＳ Ｐゴシック" charset="0"/>
                <a:cs typeface="ＭＳ Ｐゴシック" charset="0"/>
              </a:rPr>
              <a:t>Community health: “the health status of a defined group of people and the actions and conditions to promote, protect and preserve their health” (Joint Committee, 2012, p. 15)</a:t>
            </a:r>
          </a:p>
          <a:p>
            <a:pPr marL="0" marR="0" lvl="0" indent="0" algn="l" defTabSz="457200" rtl="0" eaLnBrk="1" fontAlgn="base" latinLnBrk="0" hangingPunct="1">
              <a:lnSpc>
                <a:spcPct val="100000"/>
              </a:lnSpc>
              <a:spcBef>
                <a:spcPct val="0"/>
              </a:spcBef>
              <a:spcAft>
                <a:spcPct val="0"/>
              </a:spcAft>
              <a:buClrTx/>
              <a:buSzTx/>
              <a:buFontTx/>
              <a:buNone/>
              <a:tabLst/>
              <a:defRPr/>
            </a:pPr>
            <a:endParaRPr lang="en-US" sz="1200" dirty="0">
              <a:solidFill>
                <a:schemeClr val="bg2">
                  <a:lumMod val="20000"/>
                  <a:lumOff val="80000"/>
                </a:schemeClr>
              </a:solidFill>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solidFill>
                  <a:schemeClr val="bg2">
                    <a:lumMod val="20000"/>
                    <a:lumOff val="80000"/>
                  </a:schemeClr>
                </a:solidFill>
                <a:ea typeface="ＭＳ Ｐゴシック" charset="0"/>
                <a:cs typeface="ＭＳ Ｐゴシック" charset="0"/>
              </a:rPr>
              <a:t>Global health: “health problems, issues, and concerns that transcend national boundaries and are beyond the control of individual nations, and are best addressed by cooperative actions and solutions” (Joint Committee, 2012, p. 17)</a:t>
            </a:r>
          </a:p>
          <a:p>
            <a:pPr marL="0" marR="0" lvl="0" indent="0" algn="l" defTabSz="457200" rtl="0" eaLnBrk="1" fontAlgn="base" latinLnBrk="0" hangingPunct="1">
              <a:lnSpc>
                <a:spcPct val="100000"/>
              </a:lnSpc>
              <a:spcBef>
                <a:spcPct val="0"/>
              </a:spcBef>
              <a:spcAft>
                <a:spcPct val="0"/>
              </a:spcAft>
              <a:buClrTx/>
              <a:buSzTx/>
              <a:buFontTx/>
              <a:buNone/>
              <a:tabLst/>
              <a:defRPr/>
            </a:pPr>
            <a:endParaRPr lang="en-US" sz="1200" dirty="0">
              <a:solidFill>
                <a:schemeClr val="bg2">
                  <a:lumMod val="20000"/>
                  <a:lumOff val="80000"/>
                </a:schemeClr>
              </a:solidFill>
              <a:ea typeface="ＭＳ Ｐゴシック" charset="0"/>
              <a:cs typeface="ＭＳ Ｐゴシック" charset="0"/>
            </a:endParaRPr>
          </a:p>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58172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7410"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solidFill>
                  <a:schemeClr val="bg2">
                    <a:lumMod val="20000"/>
                    <a:lumOff val="80000"/>
                  </a:schemeClr>
                </a:solidFill>
                <a:ea typeface="ＭＳ Ｐゴシック" charset="0"/>
                <a:cs typeface="ＭＳ Ｐゴシック" charset="0"/>
              </a:rPr>
              <a:t>Population health: </a:t>
            </a:r>
            <a:r>
              <a:rPr lang="en-US" sz="1200" dirty="0">
                <a:ea typeface="ＭＳ Ｐゴシック" charset="0"/>
                <a:cs typeface="ＭＳ Ｐゴシック" charset="0"/>
              </a:rPr>
              <a:t>“a cohesive, integrated, and comprehensive approach to health care that considers the distribution of health outcomes within a population, the health determinants that influence distribution of care, and the policies and interventions that affect and are affected by the determinants” (Nash, Fabius, </a:t>
            </a:r>
            <a:r>
              <a:rPr lang="en-US" sz="1200" dirty="0" err="1">
                <a:ea typeface="ＭＳ Ｐゴシック" charset="0"/>
                <a:cs typeface="ＭＳ Ｐゴシック" charset="0"/>
              </a:rPr>
              <a:t>Skoufalos</a:t>
            </a:r>
            <a:r>
              <a:rPr lang="en-US" sz="1200" dirty="0">
                <a:ea typeface="ＭＳ Ｐゴシック" charset="0"/>
                <a:cs typeface="ＭＳ Ｐゴシック" charset="0"/>
              </a:rPr>
              <a:t>, Clarke, &amp; Horowitz, 2016, p. 448)</a:t>
            </a:r>
            <a:endParaRPr lang="en-US" sz="1200" dirty="0">
              <a:solidFill>
                <a:schemeClr val="bg2">
                  <a:lumMod val="20000"/>
                  <a:lumOff val="80000"/>
                </a:schemeClr>
              </a:solidFill>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lang="en-US" sz="1200" dirty="0">
              <a:ea typeface="ＭＳ Ｐゴシック" charset="0"/>
              <a:cs typeface="ＭＳ Ｐゴシック"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ea typeface="ＭＳ Ｐゴシック" charset="0"/>
                <a:cs typeface="ＭＳ Ｐゴシック" charset="0"/>
              </a:rPr>
              <a:t>–“an approach to health that focuses on balancing the many aspects, or dimensions, of a person’s life through increasing the adoption of health enhancing conditions and behaviors rather than attempting to minimize conditions of illness” (Joint Committee, 2012, p. 10)</a:t>
            </a:r>
          </a:p>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303361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150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161952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355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1312294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1608311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765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200" dirty="0">
                <a:ea typeface="ＭＳ Ｐゴシック" charset="0"/>
                <a:cs typeface="ＭＳ Ｐゴシック" charset="0"/>
              </a:rPr>
              <a:t>Health education specialist: </a:t>
            </a:r>
            <a:r>
              <a:rPr lang="ja-JP" altLang="en-US" sz="1200" dirty="0">
                <a:ea typeface="ＭＳ Ｐゴシック" charset="0"/>
                <a:cs typeface="ＭＳ Ｐゴシック" charset="0"/>
              </a:rPr>
              <a:t>“</a:t>
            </a:r>
            <a:r>
              <a:rPr lang="en-US" altLang="ja-JP" sz="1200" dirty="0">
                <a:ea typeface="ＭＳ Ｐゴシック" charset="0"/>
                <a:cs typeface="ＭＳ Ｐゴシック" charset="0"/>
              </a:rPr>
              <a:t>an individual who has met, at a minimum, baccalaureate-level required health education academic preparation qualifications, who serves in a variety of settings, and is able to use appropriate educational strategies and methods to facilitate the development of policies, procedures, interventions, and systems conducive to the health of individuals, groups, and communities</a:t>
            </a:r>
            <a:r>
              <a:rPr lang="en-US" sz="1200" dirty="0">
                <a:ea typeface="ＭＳ Ｐゴシック" charset="0"/>
                <a:cs typeface="ＭＳ Ｐゴシック" charset="0"/>
              </a:rPr>
              <a:t>”</a:t>
            </a:r>
            <a:r>
              <a:rPr lang="en-US" altLang="ja-JP" sz="1200" dirty="0">
                <a:ea typeface="ＭＳ Ｐゴシック" charset="0"/>
                <a:cs typeface="ＭＳ Ｐゴシック" charset="0"/>
              </a:rPr>
              <a:t> (Joint Committee, 2012, p. 18)</a:t>
            </a:r>
          </a:p>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348431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969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611634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379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3641399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584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2936295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789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r>
              <a:rPr lang="en-US" sz="1200" dirty="0">
                <a:ea typeface="ＭＳ Ｐゴシック" charset="0"/>
              </a:rPr>
              <a:t>NHIS: telephone survey that asked about health and health behaviors</a:t>
            </a:r>
          </a:p>
          <a:p>
            <a:pPr eaLnBrk="1" hangingPunct="1">
              <a:spcBef>
                <a:spcPct val="0"/>
              </a:spcBef>
            </a:pPr>
            <a:endParaRPr lang="en-US" sz="1200" dirty="0">
              <a:latin typeface="Calibri" charset="0"/>
              <a:ea typeface="ＭＳ Ｐゴシック" charset="0"/>
              <a:cs typeface="ＭＳ Ｐゴシック" charset="0"/>
            </a:endParaRPr>
          </a:p>
          <a:p>
            <a:pPr eaLnBrk="1" hangingPunct="1">
              <a:spcBef>
                <a:spcPct val="0"/>
              </a:spcBef>
            </a:pPr>
            <a:r>
              <a:rPr lang="en-US" sz="1200" dirty="0">
                <a:ea typeface="ＭＳ Ｐゴシック" charset="0"/>
              </a:rPr>
              <a:t>NHANES: collected data through direct physical examinations, clinical and laboratory testing</a:t>
            </a:r>
          </a:p>
          <a:p>
            <a:pPr eaLnBrk="1" hangingPunct="1">
              <a:spcBef>
                <a:spcPct val="0"/>
              </a:spcBef>
            </a:pPr>
            <a:endParaRPr lang="en-US" sz="1200" dirty="0">
              <a:latin typeface="Calibri" charset="0"/>
              <a:ea typeface="ＭＳ Ｐゴシック" charset="0"/>
              <a:cs typeface="ＭＳ Ｐゴシック" charset="0"/>
            </a:endParaRPr>
          </a:p>
          <a:p>
            <a:pPr eaLnBrk="1" hangingPunct="1">
              <a:spcBef>
                <a:spcPct val="0"/>
              </a:spcBef>
            </a:pPr>
            <a:r>
              <a:rPr lang="en-US" sz="1200" dirty="0">
                <a:latin typeface="Calibri" charset="0"/>
                <a:ea typeface="ＭＳ Ｐゴシック" charset="0"/>
                <a:cs typeface="ＭＳ Ｐゴシック" charset="0"/>
              </a:rPr>
              <a:t>NHCS: </a:t>
            </a:r>
            <a:r>
              <a:rPr lang="en-US" sz="1200" dirty="0">
                <a:ea typeface="ＭＳ Ｐゴシック" charset="0"/>
              </a:rPr>
              <a:t>comprised of six different surveys that are designed to answer key questions about health care providers – a seventh survey to be added</a:t>
            </a:r>
          </a:p>
          <a:p>
            <a:pPr eaLnBrk="1" hangingPunct="1">
              <a:spcBef>
                <a:spcPct val="0"/>
              </a:spcBef>
            </a:pPr>
            <a:endParaRPr lang="en-US" sz="1200" dirty="0">
              <a:latin typeface="Calibri" charset="0"/>
              <a:ea typeface="ＭＳ Ｐゴシック" charset="0"/>
              <a:cs typeface="ＭＳ Ｐゴシック" charset="0"/>
            </a:endParaRPr>
          </a:p>
          <a:p>
            <a:pPr eaLnBrk="1" hangingPunct="1">
              <a:spcBef>
                <a:spcPct val="0"/>
              </a:spcBef>
            </a:pPr>
            <a:r>
              <a:rPr lang="en-US" sz="1200" dirty="0">
                <a:latin typeface="Calibri" charset="0"/>
                <a:ea typeface="ＭＳ Ｐゴシック" charset="0"/>
                <a:cs typeface="ＭＳ Ｐゴシック" charset="0"/>
              </a:rPr>
              <a:t>BRFSS</a:t>
            </a:r>
            <a:r>
              <a:rPr lang="en-US" sz="1200" dirty="0">
                <a:ea typeface="ＭＳ Ｐゴシック" charset="0"/>
              </a:rPr>
              <a:t>: telephone survey of randomly selected adults about risk factors, preventive health practices, access to preventive services and health insurance</a:t>
            </a:r>
          </a:p>
          <a:p>
            <a:pPr eaLnBrk="1" hangingPunct="1">
              <a:spcBef>
                <a:spcPct val="0"/>
              </a:spcBef>
            </a:pPr>
            <a:endParaRPr lang="en-US" sz="1200" dirty="0">
              <a:latin typeface="Calibri" charset="0"/>
              <a:ea typeface="ＭＳ Ｐゴシック" charset="0"/>
              <a:cs typeface="ＭＳ Ｐゴシック" charset="0"/>
            </a:endParaRPr>
          </a:p>
          <a:p>
            <a:pPr eaLnBrk="1" hangingPunct="1">
              <a:spcBef>
                <a:spcPct val="0"/>
              </a:spcBef>
            </a:pPr>
            <a:r>
              <a:rPr lang="en-US" sz="1200" dirty="0">
                <a:latin typeface="Calibri" charset="0"/>
                <a:ea typeface="ＭＳ Ｐゴシック" charset="0"/>
                <a:cs typeface="ＭＳ Ｐゴシック" charset="0"/>
              </a:rPr>
              <a:t>YRBSS</a:t>
            </a:r>
            <a:r>
              <a:rPr lang="en-US" sz="1200" dirty="0">
                <a:ea typeface="ＭＳ Ｐゴシック" charset="0"/>
              </a:rPr>
              <a:t>: monitors six categories of priority health-risk behaviors among youth and young adults</a:t>
            </a:r>
          </a:p>
          <a:p>
            <a:pPr eaLnBrk="1" hangingPunct="1">
              <a:spcBef>
                <a:spcPct val="0"/>
              </a:spcBef>
            </a:pPr>
            <a:endParaRPr lang="en-US" sz="1200" dirty="0">
              <a:latin typeface="Calibri" charset="0"/>
              <a:ea typeface="ＭＳ Ｐゴシック" charset="0"/>
              <a:cs typeface="ＭＳ Ｐゴシック" charset="0"/>
            </a:endParaRPr>
          </a:p>
          <a:p>
            <a:pPr eaLnBrk="1" hangingPunct="1">
              <a:spcBef>
                <a:spcPct val="0"/>
              </a:spcBef>
            </a:pPr>
            <a:r>
              <a:rPr lang="en-US" sz="1200" dirty="0">
                <a:latin typeface="Calibri" charset="0"/>
                <a:ea typeface="ＭＳ Ｐゴシック" charset="0"/>
                <a:cs typeface="ＭＳ Ｐゴシック" charset="0"/>
              </a:rPr>
              <a:t>NCHA</a:t>
            </a:r>
            <a:r>
              <a:rPr lang="en-US" sz="1200" dirty="0">
                <a:ea typeface="ＭＳ Ｐゴシック" charset="0"/>
              </a:rPr>
              <a:t>: collects health data about college students</a:t>
            </a: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26064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993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959542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44034"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399581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46082"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2604220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813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1767621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017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2172199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58370"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081718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56322"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357012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64514"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r>
              <a:rPr lang="en-US" sz="1200" dirty="0"/>
              <a:t>Figure 1.7 Communicable disease model</a:t>
            </a:r>
          </a:p>
          <a:p>
            <a:pPr eaLnBrk="1" hangingPunct="1">
              <a:spcBef>
                <a:spcPct val="0"/>
              </a:spcBef>
            </a:pPr>
            <a:endParaRPr lang="en-US" sz="1200" dirty="0">
              <a:latin typeface="Calibri" charset="0"/>
              <a:ea typeface="ＭＳ Ｐゴシック" charset="0"/>
              <a:cs typeface="ＭＳ Ｐゴシック" charset="0"/>
            </a:endParaRPr>
          </a:p>
          <a:p>
            <a:pPr eaLnBrk="1" hangingPunct="1">
              <a:spcBef>
                <a:spcPct val="0"/>
              </a:spcBef>
            </a:pPr>
            <a:r>
              <a:rPr lang="en-IN" dirty="0">
                <a:latin typeface="Calibri" charset="0"/>
                <a:ea typeface="ＭＳ Ｐゴシック" charset="0"/>
                <a:cs typeface="ＭＳ Ｐゴシック" charset="0"/>
              </a:rPr>
              <a:t>Source: From J. F. McKenzie &amp; R. R. </a:t>
            </a:r>
            <a:r>
              <a:rPr lang="en-IN" dirty="0" err="1">
                <a:latin typeface="Calibri" charset="0"/>
                <a:ea typeface="ＭＳ Ｐゴシック" charset="0"/>
                <a:cs typeface="ＭＳ Ｐゴシック" charset="0"/>
              </a:rPr>
              <a:t>Pinger</a:t>
            </a:r>
            <a:r>
              <a:rPr lang="en-IN" dirty="0">
                <a:latin typeface="Calibri" charset="0"/>
                <a:ea typeface="ＭＳ Ｐゴシック" charset="0"/>
                <a:cs typeface="ＭＳ Ｐゴシック" charset="0"/>
              </a:rPr>
              <a:t>. An Introduction to Community &amp; Public Health, 8th ed. © 2015 Jones and Bartlett Publishers, Sudbury, MA. www.jbpub.com. Reprinted with permission.</a:t>
            </a: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975460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62466"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r>
              <a:rPr lang="en-US" sz="1200" dirty="0"/>
              <a:t>Figure 1.6,</a:t>
            </a:r>
            <a:r>
              <a:rPr lang="en-US" sz="1200" baseline="0" dirty="0"/>
              <a:t> </a:t>
            </a:r>
            <a:r>
              <a:rPr lang="en-US" sz="1200" dirty="0"/>
              <a:t>Chain of infection model and strategies for disease prevention and control</a:t>
            </a:r>
          </a:p>
          <a:p>
            <a:pPr eaLnBrk="1" hangingPunct="1">
              <a:spcBef>
                <a:spcPct val="0"/>
              </a:spcBef>
            </a:pPr>
            <a:endParaRPr lang="en-US" sz="1200" dirty="0"/>
          </a:p>
          <a:p>
            <a:pPr eaLnBrk="1" hangingPunct="1">
              <a:spcBef>
                <a:spcPct val="0"/>
              </a:spcBef>
            </a:pPr>
            <a:r>
              <a:rPr lang="en-IN" dirty="0">
                <a:latin typeface="Calibri" charset="0"/>
                <a:ea typeface="ＭＳ Ｐゴシック" charset="0"/>
                <a:cs typeface="ＭＳ Ｐゴシック" charset="0"/>
              </a:rPr>
              <a:t>Source: From J. F. McKenzie &amp; R. R. </a:t>
            </a:r>
            <a:r>
              <a:rPr lang="en-IN" dirty="0" err="1">
                <a:latin typeface="Calibri" charset="0"/>
                <a:ea typeface="ＭＳ Ｐゴシック" charset="0"/>
                <a:cs typeface="ＭＳ Ｐゴシック" charset="0"/>
              </a:rPr>
              <a:t>Pinger</a:t>
            </a:r>
            <a:r>
              <a:rPr lang="en-IN" dirty="0">
                <a:latin typeface="Calibri" charset="0"/>
                <a:ea typeface="ＭＳ Ｐゴシック" charset="0"/>
                <a:cs typeface="ＭＳ Ｐゴシック" charset="0"/>
              </a:rPr>
              <a:t>, An Introduction to Community &amp; Public Health. 8th ed. © 2015 Jones and Bartlett Publishers, Sudbury, MA. www.jbpub.com. Reprinted</a:t>
            </a:r>
          </a:p>
          <a:p>
            <a:pPr eaLnBrk="1" hangingPunct="1">
              <a:spcBef>
                <a:spcPct val="0"/>
              </a:spcBef>
            </a:pPr>
            <a:r>
              <a:rPr lang="en-IN" dirty="0">
                <a:latin typeface="Calibri" charset="0"/>
                <a:ea typeface="ＭＳ Ｐゴシック" charset="0"/>
                <a:cs typeface="ＭＳ Ｐゴシック" charset="0"/>
              </a:rPr>
              <a:t>with permission.</a:t>
            </a: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961045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66562"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r>
              <a:rPr lang="en-US" sz="1200" dirty="0"/>
              <a:t>Figure 1.8</a:t>
            </a:r>
            <a:r>
              <a:rPr lang="en-US" sz="1200" baseline="0" dirty="0"/>
              <a:t> </a:t>
            </a:r>
            <a:r>
              <a:rPr lang="en-US" sz="1200" dirty="0"/>
              <a:t>Multicausation disease model</a:t>
            </a: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21456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222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2430436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54274"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r>
              <a:rPr lang="en-US" sz="1200" dirty="0">
                <a:ea typeface="ＭＳ Ｐゴシック" charset="0"/>
              </a:rPr>
              <a:t>Figure 1.4</a:t>
            </a:r>
            <a:r>
              <a:rPr lang="en-US" sz="1200" baseline="0" dirty="0">
                <a:ea typeface="ＭＳ Ｐゴシック" charset="0"/>
              </a:rPr>
              <a:t> </a:t>
            </a:r>
            <a:r>
              <a:rPr lang="en-US" sz="1200" dirty="0">
                <a:ea typeface="ＭＳ Ｐゴシック" charset="0"/>
              </a:rPr>
              <a:t>Levels of Prevention</a:t>
            </a: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539641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68610"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40077125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68610"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a typeface="ＭＳ Ｐゴシック" charset="0"/>
              <a:cs typeface="ＭＳ Ｐゴシック" charset="0"/>
            </a:endParaRPr>
          </a:p>
        </p:txBody>
      </p:sp>
    </p:spTree>
    <p:extLst>
      <p:ext uri="{BB962C8B-B14F-4D97-AF65-F5344CB8AC3E}">
        <p14:creationId xmlns:p14="http://schemas.microsoft.com/office/powerpoint/2010/main" val="3547344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279120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38505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27741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07181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8504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0133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2/22/2020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98625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45553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65807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17155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98402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345836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2057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60578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18816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97071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52343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2/22/2020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
        <p:nvSpPr>
          <p:cNvPr id="7" name="Text Box 7">
            <a:extLst>
              <a:ext uri="{FF2B5EF4-FFF2-40B4-BE49-F238E27FC236}">
                <a16:creationId xmlns:a16="http://schemas.microsoft.com/office/drawing/2014/main" id="{44E9C10B-5BC5-45FD-B1ED-67D4A2CBE8E0}"/>
              </a:ext>
            </a:extLst>
          </p:cNvPr>
          <p:cNvSpPr txBox="1">
            <a:spLocks noChangeArrowheads="1"/>
          </p:cNvSpPr>
          <p:nvPr userDrawn="1"/>
        </p:nvSpPr>
        <p:spPr bwMode="auto">
          <a:xfrm>
            <a:off x="227013" y="6626225"/>
            <a:ext cx="8683625" cy="136525"/>
          </a:xfrm>
          <a:prstGeom prst="rect">
            <a:avLst/>
          </a:prstGeom>
          <a:noFill/>
          <a:ln w="9525">
            <a:noFill/>
            <a:miter lim="800000"/>
            <a:headEnd/>
            <a:tailEnd/>
          </a:ln>
        </p:spPr>
        <p:txBody>
          <a:bodyPr lIns="0" tIns="0" rIns="0" bIns="0" anchor="ctr"/>
          <a:lstStyle>
            <a:lvl1pPr eaLnBrk="0" hangingPunct="0">
              <a:defRPr>
                <a:solidFill>
                  <a:schemeClr val="tx1"/>
                </a:solidFill>
                <a:latin typeface="Arial" charset="0"/>
                <a:ea typeface="ＭＳ Ｐゴシック" charset="0"/>
                <a:cs typeface="ＭＳ Ｐゴシック" charset="0"/>
              </a:defRPr>
            </a:lvl1pPr>
            <a:lvl2pPr marL="37931725" indent="-37474525"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defRPr/>
            </a:pPr>
            <a:r>
              <a:rPr lang="en-US" sz="900" dirty="0"/>
              <a:t>Copyright © 2018 Pearson Education, Inc.</a:t>
            </a:r>
          </a:p>
        </p:txBody>
      </p:sp>
    </p:spTree>
    <p:extLst>
      <p:ext uri="{BB962C8B-B14F-4D97-AF65-F5344CB8AC3E}">
        <p14:creationId xmlns:p14="http://schemas.microsoft.com/office/powerpoint/2010/main" val="3822197408"/>
      </p:ext>
    </p:extLst>
  </p:cSld>
  <p:clrMap bg1="dk1" tx1="lt1" bg2="dk2" tx2="lt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Ls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p:cNvSpPr>
            <a:spLocks noGrp="1"/>
          </p:cNvSpPr>
          <p:nvPr>
            <p:ph type="ctrTitle"/>
          </p:nvPr>
        </p:nvSpPr>
        <p:spPr/>
        <p:txBody>
          <a:bodyPr lIns="91440" tIns="45720" rIns="91440" bIns="45720" anchor="ctr"/>
          <a:lstStyle/>
          <a:p>
            <a:pPr algn="ctr" eaLnBrk="1" hangingPunct="1"/>
            <a:r>
              <a:rPr lang="en-US" sz="3200" dirty="0">
                <a:ea typeface="ＭＳ Ｐゴシック" charset="0"/>
                <a:cs typeface="ＭＳ Ｐゴシック" charset="0"/>
              </a:rPr>
              <a:t>Principles and Foundations of </a:t>
            </a:r>
            <a:br>
              <a:rPr lang="en-US" sz="3200" dirty="0">
                <a:ea typeface="ＭＳ Ｐゴシック" charset="0"/>
                <a:cs typeface="ＭＳ Ｐゴシック" charset="0"/>
              </a:rPr>
            </a:br>
            <a:r>
              <a:rPr lang="en-US" sz="3200" dirty="0">
                <a:ea typeface="ＭＳ Ｐゴシック" charset="0"/>
                <a:cs typeface="ＭＳ Ｐゴシック" charset="0"/>
              </a:rPr>
              <a:t>Health Promotion and Education</a:t>
            </a:r>
          </a:p>
        </p:txBody>
      </p:sp>
      <p:sp>
        <p:nvSpPr>
          <p:cNvPr id="4098" name="Subtitle 2"/>
          <p:cNvSpPr>
            <a:spLocks noGrp="1"/>
          </p:cNvSpPr>
          <p:nvPr>
            <p:ph type="subTitle" idx="1"/>
          </p:nvPr>
        </p:nvSpPr>
        <p:spPr/>
        <p:txBody>
          <a:bodyPr lIns="91440" tIns="45720" rIns="91440" bIns="45720"/>
          <a:lstStyle/>
          <a:p>
            <a:pPr eaLnBrk="1" hangingPunct="1"/>
            <a:endParaRPr lang="en-US" dirty="0">
              <a:solidFill>
                <a:srgbClr val="898989"/>
              </a:solidFill>
              <a:ea typeface="ＭＳ Ｐゴシック" charset="0"/>
              <a:cs typeface="ＭＳ Ｐゴシック"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7F173-049E-4C6E-A582-92FFD88198C3}"/>
              </a:ext>
            </a:extLst>
          </p:cNvPr>
          <p:cNvSpPr>
            <a:spLocks noGrp="1"/>
          </p:cNvSpPr>
          <p:nvPr>
            <p:ph type="title"/>
          </p:nvPr>
        </p:nvSpPr>
        <p:spPr/>
        <p:txBody>
          <a:bodyPr/>
          <a:lstStyle/>
          <a:p>
            <a:r>
              <a:rPr lang="en-US" dirty="0"/>
              <a:t>What is “health” anyway?</a:t>
            </a:r>
          </a:p>
        </p:txBody>
      </p:sp>
      <p:sp>
        <p:nvSpPr>
          <p:cNvPr id="3" name="Content Placeholder 2">
            <a:extLst>
              <a:ext uri="{FF2B5EF4-FFF2-40B4-BE49-F238E27FC236}">
                <a16:creationId xmlns:a16="http://schemas.microsoft.com/office/drawing/2014/main" id="{C383AD9B-9827-4602-B853-4B069410A204}"/>
              </a:ext>
            </a:extLst>
          </p:cNvPr>
          <p:cNvSpPr>
            <a:spLocks noGrp="1"/>
          </p:cNvSpPr>
          <p:nvPr>
            <p:ph idx="1"/>
          </p:nvPr>
        </p:nvSpPr>
        <p:spPr/>
        <p:txBody>
          <a:bodyPr/>
          <a:lstStyle/>
          <a:p>
            <a:r>
              <a:rPr lang="en-US" sz="2800" dirty="0"/>
              <a:t>Consider these two questions:</a:t>
            </a:r>
          </a:p>
          <a:p>
            <a:endParaRPr lang="en-US" sz="2800" dirty="0"/>
          </a:p>
          <a:p>
            <a:pPr lvl="1"/>
            <a:r>
              <a:rPr lang="en-US" sz="2800" dirty="0"/>
              <a:t>Define what it means to be “healthy.”</a:t>
            </a:r>
            <a:endParaRPr lang="en-US" sz="2000" dirty="0"/>
          </a:p>
          <a:p>
            <a:pPr lvl="1"/>
            <a:r>
              <a:rPr lang="en-US" sz="2800" dirty="0"/>
              <a:t>Who or what is responsible for your health?</a:t>
            </a:r>
          </a:p>
        </p:txBody>
      </p:sp>
      <p:pic>
        <p:nvPicPr>
          <p:cNvPr id="4" name="Picture 3">
            <a:extLst>
              <a:ext uri="{FF2B5EF4-FFF2-40B4-BE49-F238E27FC236}">
                <a16:creationId xmlns:a16="http://schemas.microsoft.com/office/drawing/2014/main" id="{9FA8EEF5-0845-478F-BBCB-D5431EC8364B}"/>
              </a:ext>
            </a:extLst>
          </p:cNvPr>
          <p:cNvPicPr>
            <a:picLocks noChangeAspect="1"/>
          </p:cNvPicPr>
          <p:nvPr/>
        </p:nvPicPr>
        <p:blipFill>
          <a:blip r:embed="rId2"/>
          <a:stretch>
            <a:fillRect/>
          </a:stretch>
        </p:blipFill>
        <p:spPr>
          <a:xfrm>
            <a:off x="4677675" y="4329112"/>
            <a:ext cx="4495800" cy="2528888"/>
          </a:xfrm>
          <a:prstGeom prst="rect">
            <a:avLst/>
          </a:prstGeom>
        </p:spPr>
      </p:pic>
    </p:spTree>
    <p:extLst>
      <p:ext uri="{BB962C8B-B14F-4D97-AF65-F5344CB8AC3E}">
        <p14:creationId xmlns:p14="http://schemas.microsoft.com/office/powerpoint/2010/main" val="778611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a:xfrm>
            <a:off x="404774" y="381000"/>
            <a:ext cx="8728075" cy="466725"/>
          </a:xfrm>
        </p:spPr>
        <p:txBody>
          <a:bodyPr>
            <a:normAutofit fontScale="90000"/>
          </a:bodyPr>
          <a:lstStyle/>
          <a:p>
            <a:r>
              <a:rPr lang="en-US" dirty="0">
                <a:ea typeface="ＭＳ Ｐゴシック" charset="0"/>
                <a:cs typeface="ＭＳ Ｐゴシック" charset="0"/>
              </a:rPr>
              <a:t>Three definitions of “health”</a:t>
            </a:r>
          </a:p>
        </p:txBody>
      </p:sp>
      <p:sp>
        <p:nvSpPr>
          <p:cNvPr id="8194" name="Rectangle 3"/>
          <p:cNvSpPr>
            <a:spLocks noGrp="1" noChangeArrowheads="1"/>
          </p:cNvSpPr>
          <p:nvPr>
            <p:ph idx="1"/>
          </p:nvPr>
        </p:nvSpPr>
        <p:spPr>
          <a:xfrm>
            <a:off x="211138" y="1515831"/>
            <a:ext cx="8783637" cy="5351462"/>
          </a:xfrm>
        </p:spPr>
        <p:txBody>
          <a:bodyPr/>
          <a:lstStyle/>
          <a:p>
            <a:pPr>
              <a:lnSpc>
                <a:spcPct val="90000"/>
              </a:lnSpc>
            </a:pPr>
            <a:r>
              <a:rPr lang="en-US" sz="2400" b="1" dirty="0">
                <a:ea typeface="ＭＳ Ｐゴシック" charset="0"/>
                <a:cs typeface="ＭＳ Ｐゴシック" charset="0"/>
              </a:rPr>
              <a:t>health</a:t>
            </a:r>
            <a:r>
              <a:rPr lang="en-US" sz="2400" dirty="0">
                <a:ea typeface="ＭＳ Ｐゴシック" charset="0"/>
                <a:cs typeface="ＭＳ Ｐゴシック" charset="0"/>
              </a:rPr>
              <a:t>–“the state of complete mental, physical and social well being not merely the absence of disease or infirmity” (WHO, 1947, p. 1); “a positive concept emphasizing social and personal resources, as well as physical capabilities” (WHO, 1986, p. 5)</a:t>
            </a:r>
          </a:p>
          <a:p>
            <a:pPr>
              <a:lnSpc>
                <a:spcPct val="90000"/>
              </a:lnSpc>
            </a:pPr>
            <a:endParaRPr lang="en-US" sz="2400" dirty="0">
              <a:ea typeface="ＭＳ Ｐゴシック" charset="0"/>
              <a:cs typeface="ＭＳ Ｐゴシック" charset="0"/>
            </a:endParaRPr>
          </a:p>
          <a:p>
            <a:r>
              <a:rPr lang="en-US" sz="2400" b="1" dirty="0">
                <a:ea typeface="ＭＳ Ｐゴシック" charset="0"/>
                <a:cs typeface="ＭＳ Ｐゴシック" charset="0"/>
              </a:rPr>
              <a:t>health</a:t>
            </a:r>
            <a:r>
              <a:rPr lang="en-US" sz="2400" dirty="0">
                <a:ea typeface="ＭＳ Ｐゴシック" charset="0"/>
                <a:cs typeface="ＭＳ Ｐゴシック" charset="0"/>
              </a:rPr>
              <a:t>–“a functional state which makes possible the achievement of other goals and activities” (Hanlon, 1974, p. 73)</a:t>
            </a:r>
          </a:p>
          <a:p>
            <a:pPr>
              <a:lnSpc>
                <a:spcPct val="90000"/>
              </a:lnSpc>
              <a:buFontTx/>
              <a:buNone/>
            </a:pPr>
            <a:endParaRPr lang="en-US" sz="2400" dirty="0">
              <a:ea typeface="ＭＳ Ｐゴシック" charset="0"/>
              <a:cs typeface="ＭＳ Ｐゴシック" charset="0"/>
            </a:endParaRPr>
          </a:p>
          <a:p>
            <a:pPr>
              <a:lnSpc>
                <a:spcPct val="90000"/>
              </a:lnSpc>
            </a:pPr>
            <a:r>
              <a:rPr lang="en-US" sz="2400" b="1" dirty="0">
                <a:ea typeface="ＭＳ Ｐゴシック" charset="0"/>
                <a:cs typeface="ＭＳ Ｐゴシック" charset="0"/>
              </a:rPr>
              <a:t>Health</a:t>
            </a:r>
            <a:r>
              <a:rPr lang="en-US" sz="2400" dirty="0"/>
              <a:t>–</a:t>
            </a:r>
            <a:r>
              <a:rPr lang="en-US" sz="2400" dirty="0">
                <a:ea typeface="ＭＳ Ｐゴシック" charset="0"/>
                <a:cs typeface="ＭＳ Ｐゴシック" charset="0"/>
              </a:rPr>
              <a:t>“a </a:t>
            </a:r>
            <a:r>
              <a:rPr lang="en-US" sz="2400" i="1" dirty="0">
                <a:ea typeface="ＭＳ Ｐゴシック" charset="0"/>
                <a:cs typeface="ＭＳ Ｐゴシック" charset="0"/>
              </a:rPr>
              <a:t>dynamic </a:t>
            </a:r>
            <a:r>
              <a:rPr lang="en-US" sz="2400" dirty="0">
                <a:ea typeface="ＭＳ Ｐゴシック" charset="0"/>
                <a:cs typeface="ＭＳ Ｐゴシック" charset="0"/>
              </a:rPr>
              <a:t>state or condition that is multidimensional (i.e., physical, emotional, social, intellectual, spiritual, and occupational) a resource for living, and results from a person’s interactions with and adaptation to the environment” </a:t>
            </a:r>
            <a:br>
              <a:rPr lang="en-US" sz="2400" dirty="0">
                <a:ea typeface="ＭＳ Ｐゴシック" charset="0"/>
                <a:cs typeface="ＭＳ Ｐゴシック" charset="0"/>
              </a:rPr>
            </a:br>
            <a:r>
              <a:rPr lang="en-US" sz="2400" dirty="0">
                <a:ea typeface="ＭＳ Ｐゴシック" charset="0"/>
                <a:cs typeface="ＭＳ Ｐゴシック" charset="0"/>
              </a:rPr>
              <a:t>(Joint Committee, 2012, p.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p:cNvSpPr>
          <p:nvPr>
            <p:ph type="title"/>
          </p:nvPr>
        </p:nvSpPr>
        <p:spPr/>
        <p:txBody>
          <a:bodyPr/>
          <a:lstStyle/>
          <a:p>
            <a:pPr eaLnBrk="1" hangingPunct="1"/>
            <a:r>
              <a:rPr lang="en-US" dirty="0">
                <a:ea typeface="ＭＳ Ｐゴシック" charset="0"/>
                <a:cs typeface="ＭＳ Ｐゴシック" charset="0"/>
              </a:rPr>
              <a:t>Chapter 1 objectives</a:t>
            </a:r>
          </a:p>
        </p:txBody>
      </p:sp>
      <p:sp>
        <p:nvSpPr>
          <p:cNvPr id="6146" name="Rectangle 3"/>
          <p:cNvSpPr>
            <a:spLocks noGrp="1"/>
          </p:cNvSpPr>
          <p:nvPr>
            <p:ph idx="1"/>
          </p:nvPr>
        </p:nvSpPr>
        <p:spPr>
          <a:xfrm>
            <a:off x="230187" y="1690689"/>
            <a:ext cx="8683625" cy="4495800"/>
          </a:xfrm>
        </p:spPr>
        <p:txBody>
          <a:bodyPr>
            <a:normAutofit/>
          </a:bodyPr>
          <a:lstStyle/>
          <a:p>
            <a:r>
              <a:rPr lang="en-US" sz="2600" dirty="0">
                <a:ea typeface="ＭＳ Ｐゴシック" charset="0"/>
                <a:cs typeface="ＭＳ Ｐゴシック" charset="0"/>
              </a:rPr>
              <a:t>Define key terms: </a:t>
            </a:r>
            <a:r>
              <a:rPr lang="en-US" sz="2600" i="1" dirty="0">
                <a:ea typeface="ＭＳ Ｐゴシック" charset="0"/>
                <a:cs typeface="ＭＳ Ｐゴシック" charset="0"/>
              </a:rPr>
              <a:t>health, health education, health promotion, disease prevention, and wellness; public health, community health, population health, and global health</a:t>
            </a:r>
          </a:p>
          <a:p>
            <a:endParaRPr lang="en-US" sz="2600" i="1" dirty="0">
              <a:ea typeface="ＭＳ Ｐゴシック" charset="0"/>
              <a:cs typeface="ＭＳ Ｐゴシック" charset="0"/>
            </a:endParaRPr>
          </a:p>
          <a:p>
            <a:r>
              <a:rPr lang="en-US" sz="2600" dirty="0">
                <a:ea typeface="ＭＳ Ｐゴシック" charset="0"/>
                <a:cs typeface="ＭＳ Ｐゴシック" charset="0"/>
              </a:rPr>
              <a:t>Describe the current status of health education/promotion</a:t>
            </a:r>
          </a:p>
          <a:p>
            <a:endParaRPr lang="en-US" sz="2600" dirty="0">
              <a:ea typeface="ＭＳ Ｐゴシック" charset="0"/>
              <a:cs typeface="ＭＳ Ｐゴシック" charset="0"/>
            </a:endParaRPr>
          </a:p>
          <a:p>
            <a:r>
              <a:rPr lang="en-US" sz="2600" dirty="0">
                <a:ea typeface="ＭＳ Ｐゴシック" charset="0"/>
                <a:cs typeface="ＭＳ Ｐゴシック" charset="0"/>
              </a:rPr>
              <a:t>Define </a:t>
            </a:r>
            <a:r>
              <a:rPr lang="en-US" sz="2600" i="1" dirty="0">
                <a:ea typeface="ＭＳ Ｐゴシック" charset="0"/>
                <a:cs typeface="ＭＳ Ｐゴシック" charset="0"/>
              </a:rPr>
              <a:t>epidemiology</a:t>
            </a:r>
          </a:p>
          <a:p>
            <a:endParaRPr lang="en-US" sz="2600" i="1" dirty="0">
              <a:ea typeface="ＭＳ Ｐゴシック" charset="0"/>
              <a:cs typeface="ＭＳ Ｐゴシック" charset="0"/>
            </a:endParaRPr>
          </a:p>
          <a:p>
            <a:r>
              <a:rPr lang="en-US" sz="2600" dirty="0">
                <a:ea typeface="ＭＳ Ｐゴシック" charset="0"/>
                <a:cs typeface="ＭＳ Ｐゴシック" charset="0"/>
              </a:rPr>
              <a:t>Explain the means by which health or health status can be measured</a:t>
            </a:r>
          </a:p>
          <a:p>
            <a:endParaRPr lang="en-US" sz="2400" i="1" dirty="0">
              <a:ea typeface="ＭＳ Ｐゴシック" charset="0"/>
              <a:cs typeface="ＭＳ Ｐゴシック"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p:cNvSpPr>
          <p:nvPr>
            <p:ph type="title"/>
          </p:nvPr>
        </p:nvSpPr>
        <p:spPr/>
        <p:txBody>
          <a:bodyPr/>
          <a:lstStyle/>
          <a:p>
            <a:pPr eaLnBrk="1" hangingPunct="1"/>
            <a:r>
              <a:rPr lang="en-US" dirty="0">
                <a:ea typeface="ＭＳ Ｐゴシック" charset="0"/>
                <a:cs typeface="ＭＳ Ｐゴシック" charset="0"/>
              </a:rPr>
              <a:t>Chapter 1 objectives cont’d</a:t>
            </a:r>
          </a:p>
        </p:txBody>
      </p:sp>
      <p:sp>
        <p:nvSpPr>
          <p:cNvPr id="7170" name="Rectangle 3"/>
          <p:cNvSpPr>
            <a:spLocks noGrp="1"/>
          </p:cNvSpPr>
          <p:nvPr>
            <p:ph idx="1"/>
          </p:nvPr>
        </p:nvSpPr>
        <p:spPr>
          <a:xfrm>
            <a:off x="381000" y="1825625"/>
            <a:ext cx="8458200" cy="4351338"/>
          </a:xfrm>
        </p:spPr>
        <p:txBody>
          <a:bodyPr>
            <a:normAutofit/>
          </a:bodyPr>
          <a:lstStyle/>
          <a:p>
            <a:r>
              <a:rPr lang="en-US" sz="2400" dirty="0">
                <a:ea typeface="ＭＳ Ｐゴシック" charset="0"/>
                <a:cs typeface="ＭＳ Ｐゴシック" charset="0"/>
              </a:rPr>
              <a:t>List and explain the goals and objectives of health education/promotion</a:t>
            </a:r>
          </a:p>
          <a:p>
            <a:endParaRPr lang="en-US" sz="2400" dirty="0">
              <a:ea typeface="ＭＳ Ｐゴシック" charset="0"/>
              <a:cs typeface="ＭＳ Ｐゴシック" charset="0"/>
            </a:endParaRPr>
          </a:p>
          <a:p>
            <a:r>
              <a:rPr lang="en-US" sz="2400" dirty="0">
                <a:ea typeface="ＭＳ Ｐゴシック" charset="0"/>
                <a:cs typeface="ＭＳ Ｐゴシック" charset="0"/>
              </a:rPr>
              <a:t>Identify the practice of health education/promotion</a:t>
            </a:r>
          </a:p>
          <a:p>
            <a:endParaRPr lang="en-US" sz="2400" dirty="0">
              <a:ea typeface="ＭＳ Ｐゴシック" charset="0"/>
              <a:cs typeface="ＭＳ Ｐゴシック" charset="0"/>
            </a:endParaRPr>
          </a:p>
          <a:p>
            <a:r>
              <a:rPr lang="en-US" sz="2400" dirty="0">
                <a:ea typeface="ＭＳ Ｐゴシック" charset="0"/>
                <a:cs typeface="ＭＳ Ｐゴシック" charset="0"/>
              </a:rPr>
              <a:t>Explain key concepts and principles: a) health field concept, b) levels of prevention, c) risk factors, d) health risk reduction, f) chain of infection, g) communicable disease model, h) </a:t>
            </a:r>
            <a:r>
              <a:rPr lang="en-US" sz="2400" dirty="0" err="1">
                <a:ea typeface="ＭＳ Ｐゴシック" charset="0"/>
                <a:cs typeface="ＭＳ Ｐゴシック" charset="0"/>
              </a:rPr>
              <a:t>multicausation</a:t>
            </a:r>
            <a:r>
              <a:rPr lang="en-US" sz="2400" dirty="0">
                <a:ea typeface="ＭＳ Ｐゴシック" charset="0"/>
                <a:cs typeface="ＭＳ Ｐゴシック" charset="0"/>
              </a:rPr>
              <a:t> disease model, and g) selected principles of health education/promotion: </a:t>
            </a:r>
            <a:r>
              <a:rPr lang="en-US" sz="2400" i="1" dirty="0">
                <a:ea typeface="ＭＳ Ｐゴシック" charset="0"/>
                <a:cs typeface="ＭＳ Ｐゴシック" charset="0"/>
              </a:rPr>
              <a:t>participation, empowerment, advocacy, social media, and cultural competence</a:t>
            </a:r>
            <a:endParaRPr lang="en-US" sz="2400" dirty="0">
              <a:ea typeface="ＭＳ Ｐゴシック" charset="0"/>
              <a:cs typeface="ＭＳ Ｐゴシック"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3DD9D-1D98-4857-AA9C-03B019A17187}"/>
              </a:ext>
            </a:extLst>
          </p:cNvPr>
          <p:cNvSpPr>
            <a:spLocks noGrp="1"/>
          </p:cNvSpPr>
          <p:nvPr>
            <p:ph type="ctrTitle"/>
          </p:nvPr>
        </p:nvSpPr>
        <p:spPr/>
        <p:txBody>
          <a:bodyPr/>
          <a:lstStyle/>
          <a:p>
            <a:r>
              <a:rPr lang="en-US" dirty="0"/>
              <a:t>Key terms</a:t>
            </a:r>
          </a:p>
        </p:txBody>
      </p:sp>
      <p:sp>
        <p:nvSpPr>
          <p:cNvPr id="3" name="Subtitle 2">
            <a:extLst>
              <a:ext uri="{FF2B5EF4-FFF2-40B4-BE49-F238E27FC236}">
                <a16:creationId xmlns:a16="http://schemas.microsoft.com/office/drawing/2014/main" id="{6CC697C3-9526-44BC-BBB3-1879D4C29C13}"/>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851926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415925" y="828675"/>
            <a:ext cx="8728075" cy="466725"/>
          </a:xfrm>
        </p:spPr>
        <p:txBody>
          <a:bodyPr>
            <a:normAutofit fontScale="90000"/>
          </a:bodyPr>
          <a:lstStyle/>
          <a:p>
            <a:r>
              <a:rPr lang="en-US" dirty="0">
                <a:ea typeface="ＭＳ Ｐゴシック" charset="0"/>
                <a:cs typeface="ＭＳ Ｐゴシック" charset="0"/>
              </a:rPr>
              <a:t>Health Education</a:t>
            </a:r>
          </a:p>
        </p:txBody>
      </p:sp>
      <p:sp>
        <p:nvSpPr>
          <p:cNvPr id="10242" name="Rectangle 3"/>
          <p:cNvSpPr>
            <a:spLocks noGrp="1" noChangeArrowheads="1"/>
          </p:cNvSpPr>
          <p:nvPr>
            <p:ph idx="1"/>
          </p:nvPr>
        </p:nvSpPr>
        <p:spPr>
          <a:xfrm>
            <a:off x="415925" y="1676400"/>
            <a:ext cx="8728075" cy="5102225"/>
          </a:xfrm>
        </p:spPr>
        <p:txBody>
          <a:bodyPr>
            <a:normAutofit/>
          </a:bodyPr>
          <a:lstStyle/>
          <a:p>
            <a:r>
              <a:rPr lang="en-US" sz="3200" dirty="0">
                <a:solidFill>
                  <a:schemeClr val="bg2">
                    <a:lumMod val="20000"/>
                    <a:lumOff val="80000"/>
                  </a:schemeClr>
                </a:solidFill>
                <a:ea typeface="ＭＳ Ｐゴシック" charset="0"/>
                <a:cs typeface="ＭＳ Ｐゴシック" charset="0"/>
              </a:rPr>
              <a:t>Planned learning experiences providing opportunity to acquire knowledge, attitudes, and skills needed to adopt/maintain healthy behaviors.</a:t>
            </a:r>
          </a:p>
          <a:p>
            <a:endParaRPr lang="en-US" sz="3200" dirty="0">
              <a:solidFill>
                <a:schemeClr val="bg2">
                  <a:lumMod val="20000"/>
                  <a:lumOff val="80000"/>
                </a:schemeClr>
              </a:solidFill>
              <a:ea typeface="ＭＳ Ｐゴシック" charset="0"/>
              <a:cs typeface="ＭＳ Ｐゴシック" charset="0"/>
            </a:endParaRPr>
          </a:p>
        </p:txBody>
      </p:sp>
      <p:pic>
        <p:nvPicPr>
          <p:cNvPr id="2" name="Picture 1">
            <a:extLst>
              <a:ext uri="{FF2B5EF4-FFF2-40B4-BE49-F238E27FC236}">
                <a16:creationId xmlns:a16="http://schemas.microsoft.com/office/drawing/2014/main" id="{88821CFF-CEF4-484A-BB86-BF9C5A416A47}"/>
              </a:ext>
            </a:extLst>
          </p:cNvPr>
          <p:cNvPicPr>
            <a:picLocks noChangeAspect="1"/>
          </p:cNvPicPr>
          <p:nvPr/>
        </p:nvPicPr>
        <p:blipFill>
          <a:blip r:embed="rId3"/>
          <a:stretch>
            <a:fillRect/>
          </a:stretch>
        </p:blipFill>
        <p:spPr>
          <a:xfrm>
            <a:off x="5323221" y="3926900"/>
            <a:ext cx="3829460" cy="295810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24D3-482E-4D67-A805-428044EDD1F7}"/>
              </a:ext>
            </a:extLst>
          </p:cNvPr>
          <p:cNvSpPr>
            <a:spLocks noGrp="1"/>
          </p:cNvSpPr>
          <p:nvPr>
            <p:ph type="title"/>
          </p:nvPr>
        </p:nvSpPr>
        <p:spPr>
          <a:xfrm>
            <a:off x="628650" y="365126"/>
            <a:ext cx="7886700" cy="1325563"/>
          </a:xfrm>
        </p:spPr>
        <p:txBody>
          <a:bodyPr>
            <a:normAutofit/>
          </a:bodyPr>
          <a:lstStyle/>
          <a:p>
            <a:r>
              <a:rPr lang="en-US" sz="4000" dirty="0"/>
              <a:t>Health Promotion</a:t>
            </a:r>
          </a:p>
        </p:txBody>
      </p:sp>
      <p:sp>
        <p:nvSpPr>
          <p:cNvPr id="3" name="Content Placeholder 2">
            <a:extLst>
              <a:ext uri="{FF2B5EF4-FFF2-40B4-BE49-F238E27FC236}">
                <a16:creationId xmlns:a16="http://schemas.microsoft.com/office/drawing/2014/main" id="{305A4B12-92EE-4CFD-87AD-228FF05554B1}"/>
              </a:ext>
            </a:extLst>
          </p:cNvPr>
          <p:cNvSpPr>
            <a:spLocks noGrp="1"/>
          </p:cNvSpPr>
          <p:nvPr>
            <p:ph idx="1"/>
          </p:nvPr>
        </p:nvSpPr>
        <p:spPr>
          <a:xfrm>
            <a:off x="628650" y="1447800"/>
            <a:ext cx="7675350" cy="4351338"/>
          </a:xfrm>
        </p:spPr>
        <p:txBody>
          <a:bodyPr/>
          <a:lstStyle/>
          <a:p>
            <a:r>
              <a:rPr lang="en-US" sz="3200" dirty="0">
                <a:solidFill>
                  <a:schemeClr val="bg2">
                    <a:lumMod val="20000"/>
                    <a:lumOff val="80000"/>
                  </a:schemeClr>
                </a:solidFill>
                <a:ea typeface="ＭＳ Ｐゴシック" charset="0"/>
                <a:cs typeface="ＭＳ Ｐゴシック" charset="0"/>
              </a:rPr>
              <a:t>Planned combination of </a:t>
            </a:r>
          </a:p>
          <a:p>
            <a:pPr lvl="1"/>
            <a:r>
              <a:rPr lang="en-US" sz="3200" dirty="0">
                <a:solidFill>
                  <a:schemeClr val="bg2">
                    <a:lumMod val="20000"/>
                    <a:lumOff val="80000"/>
                  </a:schemeClr>
                </a:solidFill>
                <a:ea typeface="ＭＳ Ｐゴシック" charset="0"/>
                <a:cs typeface="ＭＳ Ｐゴシック" charset="0"/>
              </a:rPr>
              <a:t>educational, </a:t>
            </a:r>
          </a:p>
          <a:p>
            <a:pPr lvl="1"/>
            <a:r>
              <a:rPr lang="en-US" sz="3200" dirty="0">
                <a:solidFill>
                  <a:schemeClr val="bg2">
                    <a:lumMod val="20000"/>
                    <a:lumOff val="80000"/>
                  </a:schemeClr>
                </a:solidFill>
                <a:ea typeface="ＭＳ Ｐゴシック" charset="0"/>
                <a:cs typeface="ＭＳ Ｐゴシック" charset="0"/>
              </a:rPr>
              <a:t>political, </a:t>
            </a:r>
          </a:p>
          <a:p>
            <a:pPr lvl="1"/>
            <a:r>
              <a:rPr lang="en-US" sz="3200" dirty="0">
                <a:solidFill>
                  <a:schemeClr val="bg2">
                    <a:lumMod val="20000"/>
                    <a:lumOff val="80000"/>
                  </a:schemeClr>
                </a:solidFill>
                <a:ea typeface="ＭＳ Ｐゴシック" charset="0"/>
                <a:cs typeface="ＭＳ Ｐゴシック" charset="0"/>
              </a:rPr>
              <a:t>environmental, </a:t>
            </a:r>
          </a:p>
          <a:p>
            <a:pPr lvl="1"/>
            <a:r>
              <a:rPr lang="en-US" sz="3200" dirty="0">
                <a:solidFill>
                  <a:schemeClr val="bg2">
                    <a:lumMod val="20000"/>
                    <a:lumOff val="80000"/>
                  </a:schemeClr>
                </a:solidFill>
                <a:ea typeface="ＭＳ Ｐゴシック" charset="0"/>
                <a:cs typeface="ＭＳ Ｐゴシック" charset="0"/>
              </a:rPr>
              <a:t>regulatory, </a:t>
            </a:r>
          </a:p>
          <a:p>
            <a:pPr lvl="1"/>
            <a:r>
              <a:rPr lang="en-US" sz="3200" dirty="0">
                <a:solidFill>
                  <a:schemeClr val="bg2">
                    <a:lumMod val="20000"/>
                    <a:lumOff val="80000"/>
                  </a:schemeClr>
                </a:solidFill>
                <a:ea typeface="ＭＳ Ｐゴシック" charset="0"/>
                <a:cs typeface="ＭＳ Ｐゴシック" charset="0"/>
              </a:rPr>
              <a:t>organizational mechanisms </a:t>
            </a:r>
          </a:p>
          <a:p>
            <a:r>
              <a:rPr lang="en-US" sz="3200" dirty="0">
                <a:solidFill>
                  <a:schemeClr val="bg2">
                    <a:lumMod val="20000"/>
                    <a:lumOff val="80000"/>
                  </a:schemeClr>
                </a:solidFill>
                <a:ea typeface="ＭＳ Ｐゴシック" charset="0"/>
                <a:cs typeface="ＭＳ Ｐゴシック" charset="0"/>
              </a:rPr>
              <a:t>that support health of individuals, groups, and communities.</a:t>
            </a:r>
          </a:p>
          <a:p>
            <a:endParaRPr lang="en-US" dirty="0"/>
          </a:p>
        </p:txBody>
      </p:sp>
      <p:pic>
        <p:nvPicPr>
          <p:cNvPr id="4" name="Picture 3">
            <a:extLst>
              <a:ext uri="{FF2B5EF4-FFF2-40B4-BE49-F238E27FC236}">
                <a16:creationId xmlns:a16="http://schemas.microsoft.com/office/drawing/2014/main" id="{5415FB2E-ED8F-4E59-BCF5-7DB57596B5C5}"/>
              </a:ext>
            </a:extLst>
          </p:cNvPr>
          <p:cNvPicPr>
            <a:picLocks noChangeAspect="1"/>
          </p:cNvPicPr>
          <p:nvPr/>
        </p:nvPicPr>
        <p:blipFill>
          <a:blip r:embed="rId2"/>
          <a:stretch>
            <a:fillRect/>
          </a:stretch>
        </p:blipFill>
        <p:spPr>
          <a:xfrm>
            <a:off x="6005853" y="0"/>
            <a:ext cx="3138147" cy="3124200"/>
          </a:xfrm>
          <a:prstGeom prst="rect">
            <a:avLst/>
          </a:prstGeom>
        </p:spPr>
      </p:pic>
    </p:spTree>
    <p:extLst>
      <p:ext uri="{BB962C8B-B14F-4D97-AF65-F5344CB8AC3E}">
        <p14:creationId xmlns:p14="http://schemas.microsoft.com/office/powerpoint/2010/main" val="4208218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ChangeArrowheads="1"/>
          </p:cNvSpPr>
          <p:nvPr>
            <p:ph type="title"/>
          </p:nvPr>
        </p:nvSpPr>
        <p:spPr>
          <a:xfrm>
            <a:off x="211138" y="90488"/>
            <a:ext cx="8728075" cy="1128712"/>
          </a:xfrm>
        </p:spPr>
        <p:txBody>
          <a:bodyPr>
            <a:normAutofit fontScale="90000"/>
          </a:bodyPr>
          <a:lstStyle/>
          <a:p>
            <a:pPr algn="ctr"/>
            <a:r>
              <a:rPr lang="en-US">
                <a:ea typeface="ＭＳ Ｐゴシック" charset="0"/>
                <a:cs typeface="ＭＳ Ｐゴシック" charset="0"/>
              </a:rPr>
              <a:t>Relationship Between Health Education &amp; Health Promotion</a:t>
            </a:r>
          </a:p>
        </p:txBody>
      </p:sp>
      <p:pic>
        <p:nvPicPr>
          <p:cNvPr id="4" name="Picture 2"/>
          <p:cNvPicPr>
            <a:picLocks noChangeAspect="1" noChangeArrowheads="1"/>
          </p:cNvPicPr>
          <p:nvPr/>
        </p:nvPicPr>
        <p:blipFill>
          <a:blip r:embed="rId3" cstate="print"/>
          <a:srcRect/>
          <a:stretch>
            <a:fillRect/>
          </a:stretch>
        </p:blipFill>
        <p:spPr bwMode="auto">
          <a:xfrm>
            <a:off x="2103120" y="1335263"/>
            <a:ext cx="4937760" cy="506553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263524" y="685800"/>
            <a:ext cx="8728075" cy="466725"/>
          </a:xfrm>
        </p:spPr>
        <p:txBody>
          <a:bodyPr>
            <a:noAutofit/>
          </a:bodyPr>
          <a:lstStyle/>
          <a:p>
            <a:r>
              <a:rPr lang="en-US" dirty="0">
                <a:ea typeface="ＭＳ Ｐゴシック" charset="0"/>
                <a:cs typeface="ＭＳ Ｐゴシック" charset="0"/>
              </a:rPr>
              <a:t>Disease prevention</a:t>
            </a:r>
          </a:p>
        </p:txBody>
      </p:sp>
      <p:sp>
        <p:nvSpPr>
          <p:cNvPr id="14338" name="Rectangle 3"/>
          <p:cNvSpPr>
            <a:spLocks noGrp="1" noChangeArrowheads="1"/>
          </p:cNvSpPr>
          <p:nvPr>
            <p:ph idx="1"/>
          </p:nvPr>
        </p:nvSpPr>
        <p:spPr>
          <a:xfrm>
            <a:off x="263525" y="1447800"/>
            <a:ext cx="8728075" cy="5105400"/>
          </a:xfrm>
        </p:spPr>
        <p:txBody>
          <a:bodyPr>
            <a:normAutofit/>
          </a:bodyPr>
          <a:lstStyle/>
          <a:p>
            <a:r>
              <a:rPr lang="en-US" sz="3200" dirty="0">
                <a:solidFill>
                  <a:schemeClr val="bg2">
                    <a:lumMod val="20000"/>
                    <a:lumOff val="80000"/>
                  </a:schemeClr>
                </a:solidFill>
                <a:ea typeface="ＭＳ Ｐゴシック" charset="0"/>
                <a:cs typeface="ＭＳ Ｐゴシック" charset="0"/>
              </a:rPr>
              <a:t>Reducing risks, alleviating disease to promote, preserve, &amp; restore health, minimize suffering</a:t>
            </a:r>
          </a:p>
          <a:p>
            <a:endParaRPr lang="en-US" sz="3200" dirty="0">
              <a:solidFill>
                <a:schemeClr val="bg2">
                  <a:lumMod val="20000"/>
                  <a:lumOff val="80000"/>
                </a:schemeClr>
              </a:solidFill>
              <a:ea typeface="ＭＳ Ｐゴシック" charset="0"/>
              <a:cs typeface="ＭＳ Ｐゴシック" charset="0"/>
            </a:endParaRPr>
          </a:p>
        </p:txBody>
      </p:sp>
      <p:pic>
        <p:nvPicPr>
          <p:cNvPr id="2" name="Picture 1">
            <a:extLst>
              <a:ext uri="{FF2B5EF4-FFF2-40B4-BE49-F238E27FC236}">
                <a16:creationId xmlns:a16="http://schemas.microsoft.com/office/drawing/2014/main" id="{D9AF5156-84E7-4994-A9DD-BACDBD8FFAB2}"/>
              </a:ext>
            </a:extLst>
          </p:cNvPr>
          <p:cNvPicPr>
            <a:picLocks noChangeAspect="1"/>
          </p:cNvPicPr>
          <p:nvPr/>
        </p:nvPicPr>
        <p:blipFill rotWithShape="1">
          <a:blip r:embed="rId3"/>
          <a:srcRect l="14167" r="14166"/>
          <a:stretch/>
        </p:blipFill>
        <p:spPr>
          <a:xfrm>
            <a:off x="4495800" y="3237675"/>
            <a:ext cx="4648200" cy="364829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A7BC9-1FC3-494E-86BD-B5DC1C6295E3}"/>
              </a:ext>
            </a:extLst>
          </p:cNvPr>
          <p:cNvSpPr>
            <a:spLocks noGrp="1"/>
          </p:cNvSpPr>
          <p:nvPr>
            <p:ph type="title"/>
          </p:nvPr>
        </p:nvSpPr>
        <p:spPr/>
        <p:txBody>
          <a:bodyPr/>
          <a:lstStyle/>
          <a:p>
            <a:r>
              <a:rPr lang="en-US" dirty="0"/>
              <a:t>Public Health</a:t>
            </a:r>
          </a:p>
        </p:txBody>
      </p:sp>
      <p:sp>
        <p:nvSpPr>
          <p:cNvPr id="3" name="Content Placeholder 2">
            <a:extLst>
              <a:ext uri="{FF2B5EF4-FFF2-40B4-BE49-F238E27FC236}">
                <a16:creationId xmlns:a16="http://schemas.microsoft.com/office/drawing/2014/main" id="{6DDA6675-020F-4182-BFDD-E02BD2C5A3DF}"/>
              </a:ext>
            </a:extLst>
          </p:cNvPr>
          <p:cNvSpPr>
            <a:spLocks noGrp="1"/>
          </p:cNvSpPr>
          <p:nvPr>
            <p:ph idx="1"/>
          </p:nvPr>
        </p:nvSpPr>
        <p:spPr>
          <a:xfrm>
            <a:off x="457200" y="1447800"/>
            <a:ext cx="7675350" cy="4351338"/>
          </a:xfrm>
        </p:spPr>
        <p:txBody>
          <a:bodyPr/>
          <a:lstStyle/>
          <a:p>
            <a:r>
              <a:rPr lang="en-US" sz="3200" b="1" dirty="0">
                <a:solidFill>
                  <a:schemeClr val="bg2">
                    <a:lumMod val="20000"/>
                    <a:lumOff val="80000"/>
                  </a:schemeClr>
                </a:solidFill>
                <a:ea typeface="ＭＳ Ｐゴシック" charset="0"/>
                <a:cs typeface="ＭＳ Ｐゴシック" charset="0"/>
              </a:rPr>
              <a:t>Public health: </a:t>
            </a:r>
            <a:r>
              <a:rPr lang="en-US" sz="3200" dirty="0">
                <a:solidFill>
                  <a:schemeClr val="bg2">
                    <a:lumMod val="20000"/>
                    <a:lumOff val="80000"/>
                  </a:schemeClr>
                </a:solidFill>
                <a:ea typeface="ＭＳ Ｐゴシック" charset="0"/>
                <a:cs typeface="ＭＳ Ｐゴシック" charset="0"/>
              </a:rPr>
              <a:t>organized effort by society—primarily through public institutions—to improve, promote, protect &amp; restore health of a population through collective action. </a:t>
            </a:r>
          </a:p>
          <a:p>
            <a:endParaRPr lang="en-US" dirty="0"/>
          </a:p>
        </p:txBody>
      </p:sp>
      <p:pic>
        <p:nvPicPr>
          <p:cNvPr id="4" name="Picture 3">
            <a:extLst>
              <a:ext uri="{FF2B5EF4-FFF2-40B4-BE49-F238E27FC236}">
                <a16:creationId xmlns:a16="http://schemas.microsoft.com/office/drawing/2014/main" id="{0E8F4A56-DC96-4CE8-8563-E906CE015184}"/>
              </a:ext>
            </a:extLst>
          </p:cNvPr>
          <p:cNvPicPr>
            <a:picLocks noChangeAspect="1"/>
          </p:cNvPicPr>
          <p:nvPr/>
        </p:nvPicPr>
        <p:blipFill>
          <a:blip r:embed="rId3"/>
          <a:stretch>
            <a:fillRect/>
          </a:stretch>
        </p:blipFill>
        <p:spPr>
          <a:xfrm>
            <a:off x="5715001" y="3364621"/>
            <a:ext cx="3436716" cy="3482769"/>
          </a:xfrm>
          <a:prstGeom prst="rect">
            <a:avLst/>
          </a:prstGeom>
        </p:spPr>
      </p:pic>
    </p:spTree>
    <p:extLst>
      <p:ext uri="{BB962C8B-B14F-4D97-AF65-F5344CB8AC3E}">
        <p14:creationId xmlns:p14="http://schemas.microsoft.com/office/powerpoint/2010/main" val="45203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207962" y="609600"/>
            <a:ext cx="8728075" cy="466725"/>
          </a:xfrm>
        </p:spPr>
        <p:txBody>
          <a:bodyPr>
            <a:noAutofit/>
          </a:bodyPr>
          <a:lstStyle/>
          <a:p>
            <a:r>
              <a:rPr lang="en-US" dirty="0">
                <a:ea typeface="ＭＳ Ｐゴシック" charset="0"/>
                <a:cs typeface="ＭＳ Ｐゴシック" charset="0"/>
              </a:rPr>
              <a:t>Community Health</a:t>
            </a:r>
          </a:p>
        </p:txBody>
      </p:sp>
      <p:sp>
        <p:nvSpPr>
          <p:cNvPr id="16386" name="Rectangle 3"/>
          <p:cNvSpPr>
            <a:spLocks noGrp="1" noChangeArrowheads="1"/>
          </p:cNvSpPr>
          <p:nvPr>
            <p:ph idx="1"/>
          </p:nvPr>
        </p:nvSpPr>
        <p:spPr>
          <a:xfrm>
            <a:off x="381000" y="1219200"/>
            <a:ext cx="8458200" cy="5334000"/>
          </a:xfrm>
        </p:spPr>
        <p:txBody>
          <a:bodyPr>
            <a:normAutofit/>
          </a:bodyPr>
          <a:lstStyle/>
          <a:p>
            <a:pPr lvl="0"/>
            <a:r>
              <a:rPr lang="en-US" sz="3600" dirty="0">
                <a:solidFill>
                  <a:schemeClr val="bg2">
                    <a:lumMod val="20000"/>
                    <a:lumOff val="80000"/>
                  </a:schemeClr>
                </a:solidFill>
                <a:ea typeface="ＭＳ Ｐゴシック" charset="0"/>
                <a:cs typeface="ＭＳ Ｐゴシック" charset="0"/>
              </a:rPr>
              <a:t>Health status of a defined group of people, promotion, protection, &amp; preservation of their health</a:t>
            </a:r>
          </a:p>
          <a:p>
            <a:pPr lvl="0"/>
            <a:endParaRPr lang="en-US" sz="3600" dirty="0">
              <a:solidFill>
                <a:schemeClr val="bg2">
                  <a:lumMod val="20000"/>
                  <a:lumOff val="80000"/>
                </a:schemeClr>
              </a:solidFill>
              <a:ea typeface="ＭＳ Ｐゴシック" charset="0"/>
              <a:cs typeface="ＭＳ Ｐゴシック" charset="0"/>
            </a:endParaRPr>
          </a:p>
        </p:txBody>
      </p:sp>
      <p:pic>
        <p:nvPicPr>
          <p:cNvPr id="2" name="Picture 1">
            <a:extLst>
              <a:ext uri="{FF2B5EF4-FFF2-40B4-BE49-F238E27FC236}">
                <a16:creationId xmlns:a16="http://schemas.microsoft.com/office/drawing/2014/main" id="{C73128E4-CEE5-4A39-8D06-53D991D97442}"/>
              </a:ext>
            </a:extLst>
          </p:cNvPr>
          <p:cNvPicPr>
            <a:picLocks noChangeAspect="1"/>
          </p:cNvPicPr>
          <p:nvPr/>
        </p:nvPicPr>
        <p:blipFill>
          <a:blip r:embed="rId3"/>
          <a:stretch>
            <a:fillRect/>
          </a:stretch>
        </p:blipFill>
        <p:spPr>
          <a:xfrm>
            <a:off x="2933596" y="4419601"/>
            <a:ext cx="6191114" cy="2438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5334-6337-47D6-8D31-C47C24232C40}"/>
              </a:ext>
            </a:extLst>
          </p:cNvPr>
          <p:cNvSpPr>
            <a:spLocks noGrp="1"/>
          </p:cNvSpPr>
          <p:nvPr>
            <p:ph type="title"/>
          </p:nvPr>
        </p:nvSpPr>
        <p:spPr/>
        <p:txBody>
          <a:bodyPr/>
          <a:lstStyle/>
          <a:p>
            <a:r>
              <a:rPr lang="en-US" dirty="0"/>
              <a:t>Global Health</a:t>
            </a:r>
          </a:p>
        </p:txBody>
      </p:sp>
      <p:sp>
        <p:nvSpPr>
          <p:cNvPr id="3" name="Content Placeholder 2">
            <a:extLst>
              <a:ext uri="{FF2B5EF4-FFF2-40B4-BE49-F238E27FC236}">
                <a16:creationId xmlns:a16="http://schemas.microsoft.com/office/drawing/2014/main" id="{67042C22-1904-451B-B856-2D72839AD51D}"/>
              </a:ext>
            </a:extLst>
          </p:cNvPr>
          <p:cNvSpPr>
            <a:spLocks noGrp="1"/>
          </p:cNvSpPr>
          <p:nvPr>
            <p:ph idx="1"/>
          </p:nvPr>
        </p:nvSpPr>
        <p:spPr/>
        <p:txBody>
          <a:bodyPr/>
          <a:lstStyle/>
          <a:p>
            <a:r>
              <a:rPr lang="en-US" sz="3200" dirty="0">
                <a:solidFill>
                  <a:schemeClr val="bg2">
                    <a:lumMod val="20000"/>
                    <a:lumOff val="80000"/>
                  </a:schemeClr>
                </a:solidFill>
                <a:ea typeface="ＭＳ Ｐゴシック" charset="0"/>
                <a:cs typeface="ＭＳ Ｐゴシック" charset="0"/>
              </a:rPr>
              <a:t>Health problems, issues that cross national boundaries; beyond control of individual nations, must be addressed cooperatively</a:t>
            </a:r>
          </a:p>
          <a:p>
            <a:endParaRPr lang="en-US" dirty="0"/>
          </a:p>
        </p:txBody>
      </p:sp>
      <p:pic>
        <p:nvPicPr>
          <p:cNvPr id="4" name="Picture 3">
            <a:extLst>
              <a:ext uri="{FF2B5EF4-FFF2-40B4-BE49-F238E27FC236}">
                <a16:creationId xmlns:a16="http://schemas.microsoft.com/office/drawing/2014/main" id="{E7A88B7A-E93F-48C8-9F27-E1C06C2DACDE}"/>
              </a:ext>
            </a:extLst>
          </p:cNvPr>
          <p:cNvPicPr>
            <a:picLocks noChangeAspect="1"/>
          </p:cNvPicPr>
          <p:nvPr/>
        </p:nvPicPr>
        <p:blipFill rotWithShape="1">
          <a:blip r:embed="rId2"/>
          <a:srcRect l="13333" r="17500"/>
          <a:stretch/>
        </p:blipFill>
        <p:spPr>
          <a:xfrm>
            <a:off x="5014732" y="3454458"/>
            <a:ext cx="4114800" cy="3336988"/>
          </a:xfrm>
          <a:prstGeom prst="rect">
            <a:avLst/>
          </a:prstGeom>
        </p:spPr>
      </p:pic>
    </p:spTree>
    <p:extLst>
      <p:ext uri="{BB962C8B-B14F-4D97-AF65-F5344CB8AC3E}">
        <p14:creationId xmlns:p14="http://schemas.microsoft.com/office/powerpoint/2010/main" val="3937236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207962" y="609600"/>
            <a:ext cx="8728075" cy="466725"/>
          </a:xfrm>
        </p:spPr>
        <p:txBody>
          <a:bodyPr>
            <a:noAutofit/>
          </a:bodyPr>
          <a:lstStyle/>
          <a:p>
            <a:r>
              <a:rPr lang="en-US" dirty="0">
                <a:ea typeface="ＭＳ Ｐゴシック" charset="0"/>
                <a:cs typeface="ＭＳ Ｐゴシック" charset="0"/>
              </a:rPr>
              <a:t>Population Health</a:t>
            </a:r>
          </a:p>
        </p:txBody>
      </p:sp>
      <p:sp>
        <p:nvSpPr>
          <p:cNvPr id="16386" name="Rectangle 3"/>
          <p:cNvSpPr>
            <a:spLocks noGrp="1" noChangeArrowheads="1"/>
          </p:cNvSpPr>
          <p:nvPr>
            <p:ph idx="1"/>
          </p:nvPr>
        </p:nvSpPr>
        <p:spPr>
          <a:xfrm>
            <a:off x="342899" y="1524000"/>
            <a:ext cx="8458200" cy="5334000"/>
          </a:xfrm>
        </p:spPr>
        <p:txBody>
          <a:bodyPr>
            <a:normAutofit/>
          </a:bodyPr>
          <a:lstStyle/>
          <a:p>
            <a:r>
              <a:rPr lang="en-US" sz="3200" dirty="0">
                <a:solidFill>
                  <a:schemeClr val="bg2">
                    <a:lumMod val="20000"/>
                    <a:lumOff val="80000"/>
                  </a:schemeClr>
                </a:solidFill>
                <a:ea typeface="ＭＳ Ｐゴシック" charset="0"/>
                <a:cs typeface="ＭＳ Ｐゴシック" charset="0"/>
              </a:rPr>
              <a:t>Cohesive, integrated, comprehensive approach to healthcare. Considers distribution of health outcomes &amp; determinants influencing access to care/policies and interventions</a:t>
            </a:r>
          </a:p>
          <a:p>
            <a:pPr marL="0" indent="0">
              <a:buNone/>
            </a:pPr>
            <a:endParaRPr lang="en-US" sz="3600" b="1" dirty="0">
              <a:ea typeface="ＭＳ Ｐゴシック" charset="0"/>
              <a:cs typeface="ＭＳ Ｐゴシック" charset="0"/>
            </a:endParaRPr>
          </a:p>
        </p:txBody>
      </p:sp>
      <p:pic>
        <p:nvPicPr>
          <p:cNvPr id="2" name="Picture 1">
            <a:extLst>
              <a:ext uri="{FF2B5EF4-FFF2-40B4-BE49-F238E27FC236}">
                <a16:creationId xmlns:a16="http://schemas.microsoft.com/office/drawing/2014/main" id="{E0A94A07-FF30-43D9-A09C-4562966309B7}"/>
              </a:ext>
            </a:extLst>
          </p:cNvPr>
          <p:cNvPicPr>
            <a:picLocks noChangeAspect="1"/>
          </p:cNvPicPr>
          <p:nvPr/>
        </p:nvPicPr>
        <p:blipFill>
          <a:blip r:embed="rId3"/>
          <a:stretch>
            <a:fillRect/>
          </a:stretch>
        </p:blipFill>
        <p:spPr>
          <a:xfrm>
            <a:off x="5770944" y="3429000"/>
            <a:ext cx="3352800" cy="3367768"/>
          </a:xfrm>
          <a:prstGeom prst="rect">
            <a:avLst/>
          </a:prstGeom>
        </p:spPr>
      </p:pic>
    </p:spTree>
    <p:extLst>
      <p:ext uri="{BB962C8B-B14F-4D97-AF65-F5344CB8AC3E}">
        <p14:creationId xmlns:p14="http://schemas.microsoft.com/office/powerpoint/2010/main" val="3128203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A77D-F00F-4677-A06C-787CA1164954}"/>
              </a:ext>
            </a:extLst>
          </p:cNvPr>
          <p:cNvSpPr>
            <a:spLocks noGrp="1"/>
          </p:cNvSpPr>
          <p:nvPr>
            <p:ph type="title"/>
          </p:nvPr>
        </p:nvSpPr>
        <p:spPr/>
        <p:txBody>
          <a:bodyPr/>
          <a:lstStyle/>
          <a:p>
            <a:r>
              <a:rPr lang="en-US" dirty="0"/>
              <a:t>Wellness</a:t>
            </a:r>
          </a:p>
        </p:txBody>
      </p:sp>
      <p:sp>
        <p:nvSpPr>
          <p:cNvPr id="3" name="Content Placeholder 2">
            <a:extLst>
              <a:ext uri="{FF2B5EF4-FFF2-40B4-BE49-F238E27FC236}">
                <a16:creationId xmlns:a16="http://schemas.microsoft.com/office/drawing/2014/main" id="{389E2088-88AE-470D-B38F-4AAF018628A1}"/>
              </a:ext>
            </a:extLst>
          </p:cNvPr>
          <p:cNvSpPr>
            <a:spLocks noGrp="1"/>
          </p:cNvSpPr>
          <p:nvPr>
            <p:ph idx="1"/>
          </p:nvPr>
        </p:nvSpPr>
        <p:spPr>
          <a:xfrm>
            <a:off x="734325" y="1371600"/>
            <a:ext cx="7675350" cy="4351338"/>
          </a:xfrm>
        </p:spPr>
        <p:txBody>
          <a:bodyPr/>
          <a:lstStyle/>
          <a:p>
            <a:r>
              <a:rPr lang="en-US" sz="3200" dirty="0">
                <a:ea typeface="ＭＳ Ｐゴシック" charset="0"/>
                <a:cs typeface="ＭＳ Ｐゴシック" charset="0"/>
              </a:rPr>
              <a:t>Approach to health balancing the multiple dimensions of people’s lives by increasing adoption of health-enhancing conditions/behaviors, not minimizing conditions of illness</a:t>
            </a:r>
          </a:p>
          <a:p>
            <a:endParaRPr lang="en-US" dirty="0"/>
          </a:p>
        </p:txBody>
      </p:sp>
      <p:pic>
        <p:nvPicPr>
          <p:cNvPr id="5" name="Picture 4">
            <a:extLst>
              <a:ext uri="{FF2B5EF4-FFF2-40B4-BE49-F238E27FC236}">
                <a16:creationId xmlns:a16="http://schemas.microsoft.com/office/drawing/2014/main" id="{5E688A49-2553-43C1-A8FB-0D5E56B884D9}"/>
              </a:ext>
            </a:extLst>
          </p:cNvPr>
          <p:cNvPicPr>
            <a:picLocks noChangeAspect="1"/>
          </p:cNvPicPr>
          <p:nvPr/>
        </p:nvPicPr>
        <p:blipFill>
          <a:blip r:embed="rId2"/>
          <a:stretch>
            <a:fillRect/>
          </a:stretch>
        </p:blipFill>
        <p:spPr>
          <a:xfrm>
            <a:off x="4408560" y="4010187"/>
            <a:ext cx="4739298" cy="2835274"/>
          </a:xfrm>
          <a:prstGeom prst="rect">
            <a:avLst/>
          </a:prstGeom>
        </p:spPr>
      </p:pic>
    </p:spTree>
    <p:extLst>
      <p:ext uri="{BB962C8B-B14F-4D97-AF65-F5344CB8AC3E}">
        <p14:creationId xmlns:p14="http://schemas.microsoft.com/office/powerpoint/2010/main" val="253631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DF682-A61F-4CF8-B119-890DF56E8E76}"/>
              </a:ext>
            </a:extLst>
          </p:cNvPr>
          <p:cNvSpPr>
            <a:spLocks noGrp="1"/>
          </p:cNvSpPr>
          <p:nvPr>
            <p:ph type="ctrTitle"/>
          </p:nvPr>
        </p:nvSpPr>
        <p:spPr/>
        <p:txBody>
          <a:bodyPr>
            <a:noAutofit/>
          </a:bodyPr>
          <a:lstStyle/>
          <a:p>
            <a:r>
              <a:rPr lang="en-US" sz="5400" dirty="0"/>
              <a:t>Health education and </a:t>
            </a:r>
            <a:br>
              <a:rPr lang="en-US" sz="5400" dirty="0"/>
            </a:br>
            <a:r>
              <a:rPr lang="en-US" sz="5400" dirty="0"/>
              <a:t>promotion: the profession</a:t>
            </a:r>
          </a:p>
        </p:txBody>
      </p:sp>
      <p:sp>
        <p:nvSpPr>
          <p:cNvPr id="3" name="Subtitle 2">
            <a:extLst>
              <a:ext uri="{FF2B5EF4-FFF2-40B4-BE49-F238E27FC236}">
                <a16:creationId xmlns:a16="http://schemas.microsoft.com/office/drawing/2014/main" id="{B728277B-B70C-4374-A1A8-92B96CA879A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31370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152400" y="152400"/>
            <a:ext cx="8793163" cy="1295400"/>
          </a:xfrm>
        </p:spPr>
        <p:txBody>
          <a:bodyPr>
            <a:normAutofit fontScale="90000"/>
          </a:bodyPr>
          <a:lstStyle/>
          <a:p>
            <a:r>
              <a:rPr lang="en-US" dirty="0">
                <a:ea typeface="ＭＳ Ｐゴシック" charset="0"/>
                <a:cs typeface="ＭＳ Ｐゴシック" charset="0"/>
              </a:rPr>
              <a:t>The Health Education/Promotion Profession</a:t>
            </a:r>
          </a:p>
        </p:txBody>
      </p:sp>
      <p:graphicFrame>
        <p:nvGraphicFramePr>
          <p:cNvPr id="2" name="Content Placeholder 1">
            <a:extLst>
              <a:ext uri="{FF2B5EF4-FFF2-40B4-BE49-F238E27FC236}">
                <a16:creationId xmlns:a16="http://schemas.microsoft.com/office/drawing/2014/main" id="{102F8254-118B-4C69-A310-B123A018C726}"/>
              </a:ext>
            </a:extLst>
          </p:cNvPr>
          <p:cNvGraphicFramePr>
            <a:graphicFrameLocks noGrp="1"/>
          </p:cNvGraphicFramePr>
          <p:nvPr>
            <p:ph idx="1"/>
            <p:extLst>
              <p:ext uri="{D42A27DB-BD31-4B8C-83A1-F6EECF244321}">
                <p14:modId xmlns:p14="http://schemas.microsoft.com/office/powerpoint/2010/main" val="3426348738"/>
              </p:ext>
            </p:extLst>
          </p:nvPr>
        </p:nvGraphicFramePr>
        <p:xfrm>
          <a:off x="1" y="1447800"/>
          <a:ext cx="91440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152400" y="152400"/>
            <a:ext cx="8793163" cy="1295400"/>
          </a:xfrm>
        </p:spPr>
        <p:txBody>
          <a:bodyPr>
            <a:normAutofit fontScale="90000"/>
          </a:bodyPr>
          <a:lstStyle/>
          <a:p>
            <a:pPr algn="ctr"/>
            <a:r>
              <a:rPr lang="en-US" dirty="0">
                <a:ea typeface="ＭＳ Ｐゴシック" charset="0"/>
                <a:cs typeface="ＭＳ Ｐゴシック" charset="0"/>
              </a:rPr>
              <a:t>The Health Education/Promotion Profession </a:t>
            </a:r>
          </a:p>
        </p:txBody>
      </p:sp>
      <p:graphicFrame>
        <p:nvGraphicFramePr>
          <p:cNvPr id="2" name="Content Placeholder 1">
            <a:extLst>
              <a:ext uri="{FF2B5EF4-FFF2-40B4-BE49-F238E27FC236}">
                <a16:creationId xmlns:a16="http://schemas.microsoft.com/office/drawing/2014/main" id="{105D6227-1BF7-4E2B-8A0E-C7041DAF6E43}"/>
              </a:ext>
            </a:extLst>
          </p:cNvPr>
          <p:cNvGraphicFramePr>
            <a:graphicFrameLocks noGrp="1"/>
          </p:cNvGraphicFramePr>
          <p:nvPr>
            <p:ph idx="1"/>
            <p:extLst>
              <p:ext uri="{D42A27DB-BD31-4B8C-83A1-F6EECF244321}">
                <p14:modId xmlns:p14="http://schemas.microsoft.com/office/powerpoint/2010/main" val="745211590"/>
              </p:ext>
            </p:extLst>
          </p:nvPr>
        </p:nvGraphicFramePr>
        <p:xfrm>
          <a:off x="152401" y="1447800"/>
          <a:ext cx="89916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152400" y="152400"/>
            <a:ext cx="8793163" cy="1295400"/>
          </a:xfrm>
        </p:spPr>
        <p:txBody>
          <a:bodyPr>
            <a:normAutofit fontScale="90000"/>
          </a:bodyPr>
          <a:lstStyle/>
          <a:p>
            <a:r>
              <a:rPr lang="en-US" dirty="0">
                <a:ea typeface="ＭＳ Ｐゴシック" charset="0"/>
                <a:cs typeface="ＭＳ Ｐゴシック" charset="0"/>
              </a:rPr>
              <a:t>The Health Education/Promotion Profession </a:t>
            </a:r>
          </a:p>
        </p:txBody>
      </p:sp>
      <p:graphicFrame>
        <p:nvGraphicFramePr>
          <p:cNvPr id="2" name="Content Placeholder 1">
            <a:extLst>
              <a:ext uri="{FF2B5EF4-FFF2-40B4-BE49-F238E27FC236}">
                <a16:creationId xmlns:a16="http://schemas.microsoft.com/office/drawing/2014/main" id="{681B2A42-F78A-4F30-942B-7C477723B863}"/>
              </a:ext>
            </a:extLst>
          </p:cNvPr>
          <p:cNvGraphicFramePr>
            <a:graphicFrameLocks noGrp="1"/>
          </p:cNvGraphicFramePr>
          <p:nvPr>
            <p:ph idx="1"/>
            <p:extLst>
              <p:ext uri="{D42A27DB-BD31-4B8C-83A1-F6EECF244321}">
                <p14:modId xmlns:p14="http://schemas.microsoft.com/office/powerpoint/2010/main" val="3329780706"/>
              </p:ext>
            </p:extLst>
          </p:nvPr>
        </p:nvGraphicFramePr>
        <p:xfrm>
          <a:off x="219075" y="1752600"/>
          <a:ext cx="8620125"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152400" y="152400"/>
            <a:ext cx="8793163" cy="1295400"/>
          </a:xfrm>
        </p:spPr>
        <p:txBody>
          <a:bodyPr>
            <a:normAutofit fontScale="90000"/>
          </a:bodyPr>
          <a:lstStyle/>
          <a:p>
            <a:r>
              <a:rPr lang="en-US" dirty="0">
                <a:ea typeface="ＭＳ Ｐゴシック" charset="0"/>
                <a:cs typeface="ＭＳ Ｐゴシック" charset="0"/>
              </a:rPr>
              <a:t>The Health Education/Promotion Profession </a:t>
            </a:r>
          </a:p>
        </p:txBody>
      </p:sp>
      <p:graphicFrame>
        <p:nvGraphicFramePr>
          <p:cNvPr id="2" name="Content Placeholder 1">
            <a:extLst>
              <a:ext uri="{FF2B5EF4-FFF2-40B4-BE49-F238E27FC236}">
                <a16:creationId xmlns:a16="http://schemas.microsoft.com/office/drawing/2014/main" id="{8547AFFD-E4CB-4C11-BEAF-253E25F3B5C9}"/>
              </a:ext>
            </a:extLst>
          </p:cNvPr>
          <p:cNvGraphicFramePr>
            <a:graphicFrameLocks noGrp="1"/>
          </p:cNvGraphicFramePr>
          <p:nvPr>
            <p:ph idx="1"/>
            <p:extLst>
              <p:ext uri="{D42A27DB-BD31-4B8C-83A1-F6EECF244321}">
                <p14:modId xmlns:p14="http://schemas.microsoft.com/office/powerpoint/2010/main" val="2885070891"/>
              </p:ext>
            </p:extLst>
          </p:nvPr>
        </p:nvGraphicFramePr>
        <p:xfrm>
          <a:off x="219075" y="1676400"/>
          <a:ext cx="8620125"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3B0C-538A-43F5-9E62-7632136A8466}"/>
              </a:ext>
            </a:extLst>
          </p:cNvPr>
          <p:cNvSpPr>
            <a:spLocks noGrp="1"/>
          </p:cNvSpPr>
          <p:nvPr>
            <p:ph type="ctrTitle"/>
          </p:nvPr>
        </p:nvSpPr>
        <p:spPr/>
        <p:txBody>
          <a:bodyPr>
            <a:normAutofit/>
          </a:bodyPr>
          <a:lstStyle/>
          <a:p>
            <a:r>
              <a:rPr lang="en-US" sz="4400" dirty="0"/>
              <a:t>Measuring health and health status</a:t>
            </a:r>
          </a:p>
        </p:txBody>
      </p:sp>
      <p:sp>
        <p:nvSpPr>
          <p:cNvPr id="3" name="Subtitle 2">
            <a:extLst>
              <a:ext uri="{FF2B5EF4-FFF2-40B4-BE49-F238E27FC236}">
                <a16:creationId xmlns:a16="http://schemas.microsoft.com/office/drawing/2014/main" id="{F5FEC182-F30A-43AE-AB32-A5005A13CD4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5463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152400" y="152400"/>
            <a:ext cx="8793163" cy="838200"/>
          </a:xfrm>
        </p:spPr>
        <p:txBody>
          <a:bodyPr/>
          <a:lstStyle/>
          <a:p>
            <a:r>
              <a:rPr lang="en-US" dirty="0">
                <a:ea typeface="ＭＳ Ｐゴシック" charset="0"/>
                <a:cs typeface="ＭＳ Ｐゴシック" charset="0"/>
              </a:rPr>
              <a:t>Epidemiology</a:t>
            </a:r>
          </a:p>
        </p:txBody>
      </p:sp>
      <p:sp>
        <p:nvSpPr>
          <p:cNvPr id="28674" name="Rectangle 3"/>
          <p:cNvSpPr>
            <a:spLocks noGrp="1" noChangeArrowheads="1"/>
          </p:cNvSpPr>
          <p:nvPr>
            <p:ph idx="1"/>
          </p:nvPr>
        </p:nvSpPr>
        <p:spPr>
          <a:xfrm>
            <a:off x="381000" y="1066800"/>
            <a:ext cx="8467725" cy="5105400"/>
          </a:xfrm>
        </p:spPr>
        <p:txBody>
          <a:bodyPr>
            <a:normAutofit/>
          </a:bodyPr>
          <a:lstStyle/>
          <a:p>
            <a:endParaRPr lang="en-US" b="1" dirty="0">
              <a:ea typeface="ＭＳ Ｐゴシック" charset="0"/>
              <a:cs typeface="ＭＳ Ｐゴシック" charset="0"/>
            </a:endParaRPr>
          </a:p>
          <a:p>
            <a:r>
              <a:rPr lang="en-US" sz="3200" dirty="0">
                <a:ea typeface="ＭＳ Ｐゴシック" charset="0"/>
                <a:cs typeface="ＭＳ Ｐゴシック" charset="0"/>
              </a:rPr>
              <a:t>Study of distribution of health-related states or events in specific populations</a:t>
            </a:r>
          </a:p>
          <a:p>
            <a:r>
              <a:rPr lang="en-US" sz="3200" dirty="0">
                <a:ea typeface="ＭＳ Ｐゴシック" charset="0"/>
                <a:cs typeface="ＭＳ Ｐゴシック" charset="0"/>
              </a:rPr>
              <a:t>Application of this study to control health problems</a:t>
            </a:r>
          </a:p>
          <a:p>
            <a:endParaRPr lang="en-US" sz="3200" dirty="0">
              <a:ea typeface="ＭＳ Ｐゴシック" charset="0"/>
              <a:cs typeface="ＭＳ Ｐゴシック" charset="0"/>
            </a:endParaRPr>
          </a:p>
          <a:p>
            <a:r>
              <a:rPr lang="en-US" sz="3200" dirty="0">
                <a:ea typeface="ＭＳ Ｐゴシック" charset="0"/>
                <a:cs typeface="ＭＳ Ｐゴシック" charset="0"/>
              </a:rPr>
              <a:t>This generates </a:t>
            </a:r>
            <a:r>
              <a:rPr lang="en-US" sz="3200" b="1" dirty="0">
                <a:ea typeface="ＭＳ Ｐゴシック" charset="0"/>
                <a:cs typeface="ＭＳ Ｐゴシック" charset="0"/>
              </a:rPr>
              <a:t>epidemiological data</a:t>
            </a:r>
          </a:p>
          <a:p>
            <a:endParaRPr lang="en-US" dirty="0">
              <a:ea typeface="ＭＳ Ｐゴシック" charset="0"/>
              <a:cs typeface="ＭＳ Ｐゴシック" charset="0"/>
            </a:endParaRPr>
          </a:p>
          <a:p>
            <a:endParaRPr lang="en-US" sz="2200" dirty="0">
              <a:ea typeface="ＭＳ Ｐゴシック" charset="0"/>
              <a:cs typeface="ＭＳ Ｐゴシック" charset="0"/>
            </a:endParaRPr>
          </a:p>
          <a:p>
            <a:endParaRPr lang="en-US" sz="2200" dirty="0">
              <a:ea typeface="ＭＳ Ｐゴシック" charset="0"/>
              <a:cs typeface="ＭＳ Ｐゴシック"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C7704-1C84-40CD-9B05-7B13642C7701}"/>
              </a:ext>
            </a:extLst>
          </p:cNvPr>
          <p:cNvSpPr>
            <a:spLocks noGrp="1"/>
          </p:cNvSpPr>
          <p:nvPr>
            <p:ph type="title"/>
          </p:nvPr>
        </p:nvSpPr>
        <p:spPr/>
        <p:txBody>
          <a:bodyPr/>
          <a:lstStyle/>
          <a:p>
            <a:r>
              <a:rPr lang="en-US" dirty="0"/>
              <a:t>Classifying magnitude of disease</a:t>
            </a:r>
          </a:p>
        </p:txBody>
      </p:sp>
      <p:sp>
        <p:nvSpPr>
          <p:cNvPr id="3" name="Content Placeholder 2">
            <a:extLst>
              <a:ext uri="{FF2B5EF4-FFF2-40B4-BE49-F238E27FC236}">
                <a16:creationId xmlns:a16="http://schemas.microsoft.com/office/drawing/2014/main" id="{7DC07B63-D6C9-42C5-8B44-4945CAD435F8}"/>
              </a:ext>
            </a:extLst>
          </p:cNvPr>
          <p:cNvSpPr>
            <a:spLocks noGrp="1"/>
          </p:cNvSpPr>
          <p:nvPr>
            <p:ph idx="1"/>
          </p:nvPr>
        </p:nvSpPr>
        <p:spPr/>
        <p:txBody>
          <a:bodyPr/>
          <a:lstStyle/>
          <a:p>
            <a:r>
              <a:rPr lang="en-US" sz="2800" b="1" dirty="0">
                <a:ea typeface="ＭＳ Ｐゴシック" charset="0"/>
              </a:rPr>
              <a:t>Endemic:</a:t>
            </a:r>
            <a:r>
              <a:rPr lang="en-US" sz="2800" dirty="0">
                <a:ea typeface="ＭＳ Ｐゴシック" charset="0"/>
              </a:rPr>
              <a:t> occurs regularly in a population as a matter of course</a:t>
            </a:r>
          </a:p>
          <a:p>
            <a:r>
              <a:rPr lang="en-US" sz="2800" b="1" dirty="0">
                <a:ea typeface="ＭＳ Ｐゴシック" charset="0"/>
              </a:rPr>
              <a:t>Epidemic:</a:t>
            </a:r>
            <a:r>
              <a:rPr lang="en-US" sz="2800" dirty="0">
                <a:ea typeface="ＭＳ Ｐゴシック" charset="0"/>
              </a:rPr>
              <a:t> an unexpectedly large number of cases of an illness, specific health-related behavior, or other health-related event in a population</a:t>
            </a:r>
          </a:p>
          <a:p>
            <a:r>
              <a:rPr lang="en-US" sz="2800" b="1" dirty="0">
                <a:ea typeface="ＭＳ Ｐゴシック" charset="0"/>
              </a:rPr>
              <a:t>Pandemic:</a:t>
            </a:r>
            <a:r>
              <a:rPr lang="en-US" sz="2800" dirty="0">
                <a:ea typeface="ＭＳ Ｐゴシック" charset="0"/>
              </a:rPr>
              <a:t> outbreak over a wide geographical area such as a continent</a:t>
            </a:r>
          </a:p>
          <a:p>
            <a:endParaRPr lang="en-US" dirty="0"/>
          </a:p>
        </p:txBody>
      </p:sp>
    </p:spTree>
    <p:extLst>
      <p:ext uri="{BB962C8B-B14F-4D97-AF65-F5344CB8AC3E}">
        <p14:creationId xmlns:p14="http://schemas.microsoft.com/office/powerpoint/2010/main" val="1348211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7572A-6B45-4D38-92DB-3CEA9039761B}"/>
              </a:ext>
            </a:extLst>
          </p:cNvPr>
          <p:cNvSpPr>
            <a:spLocks noGrp="1"/>
          </p:cNvSpPr>
          <p:nvPr>
            <p:ph type="title"/>
          </p:nvPr>
        </p:nvSpPr>
        <p:spPr/>
        <p:txBody>
          <a:bodyPr>
            <a:normAutofit/>
          </a:bodyPr>
          <a:lstStyle/>
          <a:p>
            <a:r>
              <a:rPr lang="en-US" dirty="0"/>
              <a:t>Novel coronavirus epidemiological curve</a:t>
            </a:r>
          </a:p>
        </p:txBody>
      </p:sp>
      <p:sp>
        <p:nvSpPr>
          <p:cNvPr id="3" name="Content Placeholder 2">
            <a:extLst>
              <a:ext uri="{FF2B5EF4-FFF2-40B4-BE49-F238E27FC236}">
                <a16:creationId xmlns:a16="http://schemas.microsoft.com/office/drawing/2014/main" id="{196AB6CB-2406-460B-9E66-FA6E4D4818B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194AAC7-13B8-42E8-9603-7267C2B95371}"/>
              </a:ext>
            </a:extLst>
          </p:cNvPr>
          <p:cNvPicPr>
            <a:picLocks noChangeAspect="1"/>
          </p:cNvPicPr>
          <p:nvPr/>
        </p:nvPicPr>
        <p:blipFill>
          <a:blip r:embed="rId2"/>
          <a:stretch>
            <a:fillRect/>
          </a:stretch>
        </p:blipFill>
        <p:spPr>
          <a:xfrm>
            <a:off x="-32795" y="1934392"/>
            <a:ext cx="9144000" cy="4407408"/>
          </a:xfrm>
          <a:prstGeom prst="rect">
            <a:avLst/>
          </a:prstGeom>
        </p:spPr>
      </p:pic>
    </p:spTree>
    <p:extLst>
      <p:ext uri="{BB962C8B-B14F-4D97-AF65-F5344CB8AC3E}">
        <p14:creationId xmlns:p14="http://schemas.microsoft.com/office/powerpoint/2010/main" val="3690205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D1572-74E5-4B67-A4B5-0CEA9961146B}"/>
              </a:ext>
            </a:extLst>
          </p:cNvPr>
          <p:cNvSpPr>
            <a:spLocks noGrp="1"/>
          </p:cNvSpPr>
          <p:nvPr>
            <p:ph type="title"/>
          </p:nvPr>
        </p:nvSpPr>
        <p:spPr/>
        <p:txBody>
          <a:bodyPr/>
          <a:lstStyle/>
          <a:p>
            <a:r>
              <a:rPr lang="en-US" dirty="0"/>
              <a:t>Novel coronavirus case map</a:t>
            </a:r>
          </a:p>
        </p:txBody>
      </p:sp>
      <p:sp>
        <p:nvSpPr>
          <p:cNvPr id="3" name="Content Placeholder 2">
            <a:extLst>
              <a:ext uri="{FF2B5EF4-FFF2-40B4-BE49-F238E27FC236}">
                <a16:creationId xmlns:a16="http://schemas.microsoft.com/office/drawing/2014/main" id="{6B9EB1AF-9B00-499E-9884-0E8B9334A86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D8970CF-B7C7-4EDF-9989-CB31F318133E}"/>
              </a:ext>
            </a:extLst>
          </p:cNvPr>
          <p:cNvPicPr>
            <a:picLocks noChangeAspect="1"/>
          </p:cNvPicPr>
          <p:nvPr/>
        </p:nvPicPr>
        <p:blipFill>
          <a:blip r:embed="rId2"/>
          <a:stretch>
            <a:fillRect/>
          </a:stretch>
        </p:blipFill>
        <p:spPr>
          <a:xfrm>
            <a:off x="840000" y="1626673"/>
            <a:ext cx="7391400" cy="5231327"/>
          </a:xfrm>
          <a:prstGeom prst="rect">
            <a:avLst/>
          </a:prstGeom>
        </p:spPr>
      </p:pic>
    </p:spTree>
    <p:extLst>
      <p:ext uri="{BB962C8B-B14F-4D97-AF65-F5344CB8AC3E}">
        <p14:creationId xmlns:p14="http://schemas.microsoft.com/office/powerpoint/2010/main" val="1800985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3C43-EC3C-49D2-8BBC-FF6B91505A3E}"/>
              </a:ext>
            </a:extLst>
          </p:cNvPr>
          <p:cNvSpPr>
            <a:spLocks noGrp="1"/>
          </p:cNvSpPr>
          <p:nvPr>
            <p:ph type="title"/>
          </p:nvPr>
        </p:nvSpPr>
        <p:spPr>
          <a:xfrm>
            <a:off x="152400" y="-152400"/>
            <a:ext cx="8839200" cy="1325563"/>
          </a:xfrm>
        </p:spPr>
        <p:txBody>
          <a:bodyPr/>
          <a:lstStyle/>
          <a:p>
            <a:r>
              <a:rPr lang="en-US" dirty="0">
                <a:ea typeface="ＭＳ Ｐゴシック" charset="0"/>
                <a:cs typeface="ＭＳ Ｐゴシック" charset="0"/>
              </a:rPr>
              <a:t>Rates</a:t>
            </a:r>
            <a:endParaRPr lang="en-US" dirty="0"/>
          </a:p>
        </p:txBody>
      </p:sp>
      <p:sp>
        <p:nvSpPr>
          <p:cNvPr id="3" name="Content Placeholder 2">
            <a:extLst>
              <a:ext uri="{FF2B5EF4-FFF2-40B4-BE49-F238E27FC236}">
                <a16:creationId xmlns:a16="http://schemas.microsoft.com/office/drawing/2014/main" id="{29699E5D-A0A7-4EB3-9D37-13D46408B815}"/>
              </a:ext>
            </a:extLst>
          </p:cNvPr>
          <p:cNvSpPr>
            <a:spLocks noGrp="1"/>
          </p:cNvSpPr>
          <p:nvPr>
            <p:ph idx="1"/>
          </p:nvPr>
        </p:nvSpPr>
        <p:spPr>
          <a:xfrm>
            <a:off x="304800" y="1447800"/>
            <a:ext cx="8686800" cy="5181600"/>
          </a:xfrm>
        </p:spPr>
        <p:txBody>
          <a:bodyPr>
            <a:normAutofit/>
          </a:bodyPr>
          <a:lstStyle/>
          <a:p>
            <a:r>
              <a:rPr lang="en-US" sz="2800" dirty="0">
                <a:ea typeface="ＭＳ Ｐゴシック" charset="0"/>
                <a:cs typeface="ＭＳ Ｐゴシック" charset="0"/>
              </a:rPr>
              <a:t>Measure of some event, disease, or condition in relation to a unit of population </a:t>
            </a:r>
          </a:p>
          <a:p>
            <a:pPr lvl="1"/>
            <a:endParaRPr lang="en-US" sz="2800" b="1" dirty="0">
              <a:ea typeface="ＭＳ Ｐゴシック" charset="0"/>
            </a:endParaRPr>
          </a:p>
          <a:p>
            <a:r>
              <a:rPr lang="en-US" sz="3200" b="1" dirty="0">
                <a:ea typeface="ＭＳ Ｐゴシック" charset="0"/>
              </a:rPr>
              <a:t>Death rate (mortality or fatality rates):</a:t>
            </a:r>
            <a:r>
              <a:rPr lang="en-US" sz="3200" dirty="0">
                <a:ea typeface="ＭＳ Ｐゴシック" charset="0"/>
              </a:rPr>
              <a:t> most frequently used to measure the seriousness of injury or disease; expressed per 100,000</a:t>
            </a:r>
          </a:p>
          <a:p>
            <a:pPr lvl="1"/>
            <a:r>
              <a:rPr lang="en-US" sz="2800" b="1" dirty="0">
                <a:ea typeface="ＭＳ Ｐゴシック" charset="0"/>
              </a:rPr>
              <a:t>Crude rate:</a:t>
            </a:r>
            <a:r>
              <a:rPr lang="en-US" sz="2800" dirty="0">
                <a:ea typeface="ＭＳ Ｐゴシック" charset="0"/>
              </a:rPr>
              <a:t> expressed for a total population</a:t>
            </a:r>
          </a:p>
          <a:p>
            <a:pPr lvl="1"/>
            <a:r>
              <a:rPr lang="en-US" sz="2800" b="1" dirty="0">
                <a:ea typeface="ＭＳ Ｐゴシック" charset="0"/>
              </a:rPr>
              <a:t>Adjusted rate:</a:t>
            </a:r>
            <a:r>
              <a:rPr lang="en-US" sz="2800" dirty="0">
                <a:ea typeface="ＭＳ Ｐゴシック" charset="0"/>
              </a:rPr>
              <a:t> expressed for a total population, but adjusted for certain characteristics</a:t>
            </a:r>
          </a:p>
          <a:p>
            <a:pPr lvl="1"/>
            <a:r>
              <a:rPr lang="en-US" sz="2800" b="1" dirty="0">
                <a:ea typeface="ＭＳ Ｐゴシック" charset="0"/>
              </a:rPr>
              <a:t>Specific rate:</a:t>
            </a:r>
            <a:r>
              <a:rPr lang="en-US" sz="2800" dirty="0">
                <a:ea typeface="ＭＳ Ｐゴシック" charset="0"/>
              </a:rPr>
              <a:t> rate for a particular population subgroup</a:t>
            </a:r>
          </a:p>
          <a:p>
            <a:endParaRPr lang="en-US" sz="2200" dirty="0">
              <a:ea typeface="ＭＳ Ｐゴシック" charset="0"/>
              <a:cs typeface="ＭＳ Ｐゴシック" charset="0"/>
            </a:endParaRPr>
          </a:p>
          <a:p>
            <a:endParaRPr lang="en-US" dirty="0"/>
          </a:p>
        </p:txBody>
      </p:sp>
    </p:spTree>
    <p:extLst>
      <p:ext uri="{BB962C8B-B14F-4D97-AF65-F5344CB8AC3E}">
        <p14:creationId xmlns:p14="http://schemas.microsoft.com/office/powerpoint/2010/main" val="3741424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152400" y="152400"/>
            <a:ext cx="8793163" cy="838200"/>
          </a:xfrm>
        </p:spPr>
        <p:txBody>
          <a:bodyPr/>
          <a:lstStyle/>
          <a:p>
            <a:pPr algn="ctr"/>
            <a:r>
              <a:rPr lang="en-US" dirty="0">
                <a:ea typeface="ＭＳ Ｐゴシック" charset="0"/>
                <a:cs typeface="ＭＳ Ｐゴシック" charset="0"/>
              </a:rPr>
              <a:t>Measuring Health or Health Status </a:t>
            </a:r>
          </a:p>
        </p:txBody>
      </p:sp>
      <p:pic>
        <p:nvPicPr>
          <p:cNvPr id="1026" name="Picture 2"/>
          <p:cNvPicPr>
            <a:picLocks noChangeAspect="1" noChangeArrowheads="1"/>
          </p:cNvPicPr>
          <p:nvPr/>
        </p:nvPicPr>
        <p:blipFill>
          <a:blip r:embed="rId3" cstate="print"/>
          <a:srcRect/>
          <a:stretch>
            <a:fillRect/>
          </a:stretch>
        </p:blipFill>
        <p:spPr bwMode="auto">
          <a:xfrm>
            <a:off x="274320" y="1744991"/>
            <a:ext cx="8595360" cy="3003004"/>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191625" y="152600"/>
            <a:ext cx="8699500" cy="541338"/>
          </a:xfrm>
        </p:spPr>
        <p:txBody>
          <a:bodyPr>
            <a:normAutofit fontScale="90000"/>
          </a:bodyPr>
          <a:lstStyle/>
          <a:p>
            <a:r>
              <a:rPr lang="en-US" dirty="0">
                <a:ea typeface="ＭＳ Ｐゴシック" charset="0"/>
                <a:cs typeface="ＭＳ Ｐゴシック" charset="0"/>
              </a:rPr>
              <a:t>Additional measures of health status</a:t>
            </a:r>
          </a:p>
        </p:txBody>
      </p:sp>
      <p:sp>
        <p:nvSpPr>
          <p:cNvPr id="34818" name="Rectangle 3"/>
          <p:cNvSpPr>
            <a:spLocks noGrp="1" noChangeArrowheads="1"/>
          </p:cNvSpPr>
          <p:nvPr>
            <p:ph idx="1"/>
          </p:nvPr>
        </p:nvSpPr>
        <p:spPr>
          <a:xfrm>
            <a:off x="284163" y="1262063"/>
            <a:ext cx="8629650" cy="5132387"/>
          </a:xfrm>
        </p:spPr>
        <p:txBody>
          <a:bodyPr>
            <a:normAutofit/>
          </a:bodyPr>
          <a:lstStyle/>
          <a:p>
            <a:r>
              <a:rPr lang="en-US" sz="3200" b="1" dirty="0">
                <a:ea typeface="ＭＳ Ｐゴシック" charset="0"/>
                <a:cs typeface="ＭＳ Ｐゴシック" charset="0"/>
              </a:rPr>
              <a:t>Life expectancy:</a:t>
            </a:r>
            <a:r>
              <a:rPr lang="en-US" sz="3200" dirty="0">
                <a:ea typeface="ＭＳ Ｐゴシック" charset="0"/>
                <a:cs typeface="ＭＳ Ｐゴシック" charset="0"/>
              </a:rPr>
              <a:t> at birth, at age 65 and 75 </a:t>
            </a:r>
          </a:p>
          <a:p>
            <a:pPr>
              <a:buFontTx/>
              <a:buNone/>
            </a:pPr>
            <a:endParaRPr lang="en-US" sz="3200" dirty="0">
              <a:ea typeface="ＭＳ Ｐゴシック" charset="0"/>
              <a:cs typeface="ＭＳ Ｐゴシック" charset="0"/>
            </a:endParaRPr>
          </a:p>
          <a:p>
            <a:r>
              <a:rPr lang="en-US" sz="3200" b="1" dirty="0">
                <a:ea typeface="ＭＳ Ｐゴシック" charset="0"/>
                <a:cs typeface="ＭＳ Ｐゴシック" charset="0"/>
              </a:rPr>
              <a:t>Years of potential life lost </a:t>
            </a:r>
            <a:r>
              <a:rPr lang="en-US" sz="3200" dirty="0">
                <a:ea typeface="ＭＳ Ｐゴシック" charset="0"/>
                <a:cs typeface="ＭＳ Ｐゴシック" charset="0"/>
              </a:rPr>
              <a:t>(YPLL)</a:t>
            </a:r>
          </a:p>
          <a:p>
            <a:pPr>
              <a:buFontTx/>
              <a:buNone/>
            </a:pPr>
            <a:endParaRPr lang="en-US" sz="3200" dirty="0">
              <a:ea typeface="ＭＳ Ｐゴシック" charset="0"/>
              <a:cs typeface="ＭＳ Ｐゴシック" charset="0"/>
            </a:endParaRPr>
          </a:p>
          <a:p>
            <a:r>
              <a:rPr lang="en-US" sz="3200" b="1" dirty="0">
                <a:ea typeface="ＭＳ Ｐゴシック" charset="0"/>
                <a:cs typeface="ＭＳ Ｐゴシック" charset="0"/>
              </a:rPr>
              <a:t>Disability-adjusted life years </a:t>
            </a:r>
            <a:r>
              <a:rPr lang="en-US" sz="3200" dirty="0">
                <a:ea typeface="ＭＳ Ｐゴシック" charset="0"/>
                <a:cs typeface="ＭＳ Ｐゴシック" charset="0"/>
              </a:rPr>
              <a:t>(DALYs)</a:t>
            </a:r>
          </a:p>
          <a:p>
            <a:endParaRPr lang="en-US" sz="3200" dirty="0">
              <a:ea typeface="ＭＳ Ｐゴシック" charset="0"/>
              <a:cs typeface="ＭＳ Ｐゴシック" charset="0"/>
            </a:endParaRPr>
          </a:p>
          <a:p>
            <a:r>
              <a:rPr lang="en-US" sz="3200" b="1" dirty="0">
                <a:ea typeface="ＭＳ Ｐゴシック" charset="0"/>
                <a:cs typeface="ＭＳ Ｐゴシック" charset="0"/>
              </a:rPr>
              <a:t>Health-related quality of life </a:t>
            </a:r>
            <a:r>
              <a:rPr lang="en-US" sz="3200" dirty="0">
                <a:ea typeface="ＭＳ Ｐゴシック" charset="0"/>
                <a:cs typeface="ＭＳ Ｐゴシック" charset="0"/>
              </a:rPr>
              <a:t>(HRQOL)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3C23A-1371-44F1-81EE-DFD0719C13CA}"/>
              </a:ext>
            </a:extLst>
          </p:cNvPr>
          <p:cNvSpPr>
            <a:spLocks noGrp="1"/>
          </p:cNvSpPr>
          <p:nvPr>
            <p:ph type="title"/>
          </p:nvPr>
        </p:nvSpPr>
        <p:spPr/>
        <p:txBody>
          <a:bodyPr/>
          <a:lstStyle/>
          <a:p>
            <a:r>
              <a:rPr lang="en-US" dirty="0"/>
              <a:t>Morbidity rate</a:t>
            </a:r>
          </a:p>
        </p:txBody>
      </p:sp>
      <p:sp>
        <p:nvSpPr>
          <p:cNvPr id="3" name="Content Placeholder 2">
            <a:extLst>
              <a:ext uri="{FF2B5EF4-FFF2-40B4-BE49-F238E27FC236}">
                <a16:creationId xmlns:a16="http://schemas.microsoft.com/office/drawing/2014/main" id="{2232AD90-9E82-486D-AD5A-C95F5DF67415}"/>
              </a:ext>
            </a:extLst>
          </p:cNvPr>
          <p:cNvSpPr>
            <a:spLocks noGrp="1"/>
          </p:cNvSpPr>
          <p:nvPr>
            <p:ph idx="1"/>
          </p:nvPr>
        </p:nvSpPr>
        <p:spPr>
          <a:xfrm>
            <a:off x="840000" y="1828800"/>
            <a:ext cx="7675350" cy="4351338"/>
          </a:xfrm>
        </p:spPr>
        <p:txBody>
          <a:bodyPr>
            <a:normAutofit/>
          </a:bodyPr>
          <a:lstStyle/>
          <a:p>
            <a:r>
              <a:rPr lang="en-US" sz="2800" dirty="0"/>
              <a:t>Frequency or proportion in which a disease or health condition is found in a group of people.</a:t>
            </a:r>
          </a:p>
          <a:p>
            <a:r>
              <a:rPr lang="en-US" sz="2800" dirty="0"/>
              <a:t>Often referred to as prevalence</a:t>
            </a:r>
          </a:p>
        </p:txBody>
      </p:sp>
      <p:pic>
        <p:nvPicPr>
          <p:cNvPr id="4" name="Picture 3">
            <a:extLst>
              <a:ext uri="{FF2B5EF4-FFF2-40B4-BE49-F238E27FC236}">
                <a16:creationId xmlns:a16="http://schemas.microsoft.com/office/drawing/2014/main" id="{C915D4AA-89CF-4D83-81D2-86B44285D3AB}"/>
              </a:ext>
            </a:extLst>
          </p:cNvPr>
          <p:cNvPicPr>
            <a:picLocks noChangeAspect="1"/>
          </p:cNvPicPr>
          <p:nvPr/>
        </p:nvPicPr>
        <p:blipFill>
          <a:blip r:embed="rId2"/>
          <a:stretch>
            <a:fillRect/>
          </a:stretch>
        </p:blipFill>
        <p:spPr>
          <a:xfrm>
            <a:off x="3200400" y="3124200"/>
            <a:ext cx="5638800" cy="3678973"/>
          </a:xfrm>
          <a:prstGeom prst="rect">
            <a:avLst/>
          </a:prstGeom>
        </p:spPr>
      </p:pic>
    </p:spTree>
    <p:extLst>
      <p:ext uri="{BB962C8B-B14F-4D97-AF65-F5344CB8AC3E}">
        <p14:creationId xmlns:p14="http://schemas.microsoft.com/office/powerpoint/2010/main" val="4151177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E9592-5D39-44C7-9D16-AF695DCAB400}"/>
              </a:ext>
            </a:extLst>
          </p:cNvPr>
          <p:cNvSpPr>
            <a:spLocks noGrp="1"/>
          </p:cNvSpPr>
          <p:nvPr>
            <p:ph type="title"/>
          </p:nvPr>
        </p:nvSpPr>
        <p:spPr/>
        <p:txBody>
          <a:bodyPr/>
          <a:lstStyle/>
          <a:p>
            <a:r>
              <a:rPr lang="en-US" dirty="0"/>
              <a:t>Childhood obesity in OECD countries (percent)</a:t>
            </a:r>
          </a:p>
        </p:txBody>
      </p:sp>
      <p:sp>
        <p:nvSpPr>
          <p:cNvPr id="3" name="Content Placeholder 2">
            <a:extLst>
              <a:ext uri="{FF2B5EF4-FFF2-40B4-BE49-F238E27FC236}">
                <a16:creationId xmlns:a16="http://schemas.microsoft.com/office/drawing/2014/main" id="{796F6B46-2F41-4913-A299-FB578751915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32EC8B9-ACC9-4244-A9A7-9F5F8B9E080E}"/>
              </a:ext>
            </a:extLst>
          </p:cNvPr>
          <p:cNvPicPr>
            <a:picLocks noChangeAspect="1"/>
          </p:cNvPicPr>
          <p:nvPr/>
        </p:nvPicPr>
        <p:blipFill>
          <a:blip r:embed="rId2"/>
          <a:stretch>
            <a:fillRect/>
          </a:stretch>
        </p:blipFill>
        <p:spPr>
          <a:xfrm>
            <a:off x="959975" y="1920874"/>
            <a:ext cx="7543800" cy="4391025"/>
          </a:xfrm>
          <a:prstGeom prst="rect">
            <a:avLst/>
          </a:prstGeom>
        </p:spPr>
      </p:pic>
    </p:spTree>
    <p:extLst>
      <p:ext uri="{BB962C8B-B14F-4D97-AF65-F5344CB8AC3E}">
        <p14:creationId xmlns:p14="http://schemas.microsoft.com/office/powerpoint/2010/main" val="389189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187125" y="148963"/>
            <a:ext cx="8729663" cy="468312"/>
          </a:xfrm>
        </p:spPr>
        <p:txBody>
          <a:bodyPr>
            <a:normAutofit fontScale="90000"/>
          </a:bodyPr>
          <a:lstStyle/>
          <a:p>
            <a:r>
              <a:rPr lang="en-US" dirty="0">
                <a:ea typeface="ＭＳ Ｐゴシック" charset="0"/>
                <a:cs typeface="ＭＳ Ｐゴシック" charset="0"/>
              </a:rPr>
              <a:t>Where do we get this data? One source:</a:t>
            </a:r>
          </a:p>
        </p:txBody>
      </p:sp>
      <p:sp>
        <p:nvSpPr>
          <p:cNvPr id="36866" name="Rectangle 3"/>
          <p:cNvSpPr>
            <a:spLocks noGrp="1" noChangeArrowheads="1"/>
          </p:cNvSpPr>
          <p:nvPr>
            <p:ph idx="1"/>
          </p:nvPr>
        </p:nvSpPr>
        <p:spPr>
          <a:xfrm>
            <a:off x="214313" y="1009650"/>
            <a:ext cx="8745537" cy="5619750"/>
          </a:xfrm>
        </p:spPr>
        <p:txBody>
          <a:bodyPr>
            <a:normAutofit/>
          </a:bodyPr>
          <a:lstStyle/>
          <a:p>
            <a:pPr marL="306388" indent="-306388" defTabSz="819150">
              <a:lnSpc>
                <a:spcPct val="90000"/>
              </a:lnSpc>
            </a:pPr>
            <a:r>
              <a:rPr lang="en-US" sz="3200" b="1" dirty="0">
                <a:ea typeface="ＭＳ Ｐゴシック" charset="0"/>
                <a:cs typeface="ＭＳ Ｐゴシック" charset="0"/>
              </a:rPr>
              <a:t>Health surveys</a:t>
            </a:r>
          </a:p>
          <a:p>
            <a:pPr lvl="1" defTabSz="819150"/>
            <a:r>
              <a:rPr lang="en-US" sz="3200" dirty="0">
                <a:ea typeface="ＭＳ Ｐゴシック" charset="0"/>
              </a:rPr>
              <a:t>National Health Interview Survey (NHIS)</a:t>
            </a:r>
          </a:p>
          <a:p>
            <a:pPr lvl="1" defTabSz="819150"/>
            <a:r>
              <a:rPr lang="en-US" sz="3200" dirty="0">
                <a:ea typeface="ＭＳ Ｐゴシック" charset="0"/>
              </a:rPr>
              <a:t>National Health and Nutrition Examination Survey (NHANES)</a:t>
            </a:r>
          </a:p>
          <a:p>
            <a:pPr lvl="1" defTabSz="819150"/>
            <a:r>
              <a:rPr lang="en-US" sz="3200" dirty="0">
                <a:ea typeface="ＭＳ Ｐゴシック" charset="0"/>
              </a:rPr>
              <a:t>National Health Care Surveys (NHCS)</a:t>
            </a:r>
          </a:p>
          <a:p>
            <a:pPr lvl="1" defTabSz="819150"/>
            <a:r>
              <a:rPr lang="en-US" sz="3200" dirty="0">
                <a:ea typeface="ＭＳ Ｐゴシック" charset="0"/>
              </a:rPr>
              <a:t>Behavioral Risk Factor Surveillance System (BRFSS)</a:t>
            </a:r>
          </a:p>
          <a:p>
            <a:pPr lvl="1" defTabSz="819150"/>
            <a:r>
              <a:rPr lang="en-US" sz="3200" dirty="0">
                <a:ea typeface="ＭＳ Ｐゴシック" charset="0"/>
              </a:rPr>
              <a:t>The Youth Risk Behavior Surveillance Survey (YRBSS)</a:t>
            </a:r>
          </a:p>
          <a:p>
            <a:pPr lvl="1" defTabSz="819150"/>
            <a:r>
              <a:rPr lang="en-US" sz="3200" dirty="0">
                <a:ea typeface="ＭＳ Ｐゴシック" charset="0"/>
              </a:rPr>
              <a:t>National College Health Assessment (NCHA)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203200" y="0"/>
            <a:ext cx="8729663" cy="1219200"/>
          </a:xfrm>
        </p:spPr>
        <p:txBody>
          <a:bodyPr>
            <a:normAutofit fontScale="90000"/>
          </a:bodyPr>
          <a:lstStyle/>
          <a:p>
            <a:r>
              <a:rPr lang="en-US" dirty="0">
                <a:ea typeface="ＭＳ Ｐゴシック" charset="0"/>
                <a:cs typeface="ＭＳ Ｐゴシック" charset="0"/>
              </a:rPr>
              <a:t>Using Health Data in Health Education/ Promotion</a:t>
            </a:r>
          </a:p>
        </p:txBody>
      </p:sp>
      <p:sp>
        <p:nvSpPr>
          <p:cNvPr id="38914" name="Rectangle 3"/>
          <p:cNvSpPr>
            <a:spLocks noGrp="1" noChangeArrowheads="1"/>
          </p:cNvSpPr>
          <p:nvPr>
            <p:ph idx="1"/>
          </p:nvPr>
        </p:nvSpPr>
        <p:spPr>
          <a:xfrm>
            <a:off x="204910" y="1676400"/>
            <a:ext cx="8745538" cy="4495800"/>
          </a:xfrm>
        </p:spPr>
        <p:txBody>
          <a:bodyPr>
            <a:noAutofit/>
          </a:bodyPr>
          <a:lstStyle/>
          <a:p>
            <a:r>
              <a:rPr lang="en-US" sz="3000" dirty="0">
                <a:ea typeface="ＭＳ Ｐゴシック" charset="0"/>
                <a:cs typeface="ＭＳ Ｐゴシック" charset="0"/>
              </a:rPr>
              <a:t>Why? Major task of health education specialists: to assist the </a:t>
            </a:r>
            <a:r>
              <a:rPr lang="en-US" sz="3000" b="1" dirty="0">
                <a:ea typeface="ＭＳ Ｐゴシック" charset="0"/>
                <a:cs typeface="ＭＳ Ｐゴシック" charset="0"/>
              </a:rPr>
              <a:t>priority population </a:t>
            </a:r>
            <a:r>
              <a:rPr lang="en-US" sz="3000" dirty="0">
                <a:ea typeface="ＭＳ Ｐゴシック" charset="0"/>
                <a:cs typeface="ＭＳ Ｐゴシック" charset="0"/>
              </a:rPr>
              <a:t>in obtaining, maintaining, and improving their health</a:t>
            </a:r>
          </a:p>
          <a:p>
            <a:endParaRPr lang="en-US" sz="3000" dirty="0">
              <a:ea typeface="ＭＳ Ｐゴシック" charset="0"/>
              <a:cs typeface="ＭＳ Ｐゴシック" charset="0"/>
            </a:endParaRPr>
          </a:p>
          <a:p>
            <a:r>
              <a:rPr lang="en-US" sz="3000" dirty="0">
                <a:ea typeface="ＭＳ Ｐゴシック" charset="0"/>
                <a:cs typeface="ＭＳ Ｐゴシック" charset="0"/>
              </a:rPr>
              <a:t>Programs should be based on needs of priority population; needs are described using data</a:t>
            </a:r>
          </a:p>
          <a:p>
            <a:endParaRPr lang="en-US" sz="3000" dirty="0">
              <a:ea typeface="ＭＳ Ｐゴシック" charset="0"/>
              <a:cs typeface="ＭＳ Ｐゴシック" charset="0"/>
            </a:endParaRPr>
          </a:p>
          <a:p>
            <a:r>
              <a:rPr lang="en-US" sz="3000" dirty="0">
                <a:ea typeface="ＭＳ Ｐゴシック" charset="0"/>
                <a:cs typeface="ＭＳ Ｐゴシック" charset="0"/>
              </a:rPr>
              <a:t>May illustrate </a:t>
            </a:r>
            <a:r>
              <a:rPr lang="en-US" sz="3000" b="1" dirty="0">
                <a:ea typeface="ＭＳ Ｐゴシック" charset="0"/>
                <a:cs typeface="ＭＳ Ｐゴシック" charset="0"/>
              </a:rPr>
              <a:t>health disparities</a:t>
            </a:r>
            <a:r>
              <a:rPr lang="en-US" sz="3000" dirty="0">
                <a:ea typeface="ＭＳ Ｐゴシック" charset="0"/>
                <a:cs typeface="ＭＳ Ｐゴシック" charset="0"/>
              </a:rPr>
              <a:t>: differences in health between populations often caused by two health inequities – lack of access to care and lack of quality care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211138" y="90488"/>
            <a:ext cx="8728075" cy="1128712"/>
          </a:xfrm>
        </p:spPr>
        <p:txBody>
          <a:bodyPr>
            <a:normAutofit/>
          </a:bodyPr>
          <a:lstStyle/>
          <a:p>
            <a:r>
              <a:rPr lang="en-US" dirty="0">
                <a:ea typeface="ＭＳ Ｐゴシック" charset="0"/>
                <a:cs typeface="ＭＳ Ｐゴシック" charset="0"/>
              </a:rPr>
              <a:t>Why/how we use data:</a:t>
            </a:r>
          </a:p>
        </p:txBody>
      </p:sp>
      <p:sp>
        <p:nvSpPr>
          <p:cNvPr id="43010" name="Rectangle 3"/>
          <p:cNvSpPr>
            <a:spLocks noGrp="1" noChangeArrowheads="1"/>
          </p:cNvSpPr>
          <p:nvPr>
            <p:ph idx="1"/>
          </p:nvPr>
        </p:nvSpPr>
        <p:spPr>
          <a:xfrm>
            <a:off x="207963" y="1524000"/>
            <a:ext cx="8728075" cy="4873625"/>
          </a:xfrm>
        </p:spPr>
        <p:txBody>
          <a:bodyPr/>
          <a:lstStyle/>
          <a:p>
            <a:r>
              <a:rPr lang="en-US" sz="2800" dirty="0">
                <a:ea typeface="ＭＳ Ｐゴシック" charset="0"/>
                <a:cs typeface="ＭＳ Ｐゴシック" charset="0"/>
              </a:rPr>
              <a:t>Primary role of health education specialists: to develop appropriate health education/promotion programs </a:t>
            </a:r>
          </a:p>
          <a:p>
            <a:endParaRPr lang="en-US" sz="2800" dirty="0">
              <a:ea typeface="ＭＳ Ｐゴシック" charset="0"/>
              <a:cs typeface="ＭＳ Ｐゴシック" charset="0"/>
            </a:endParaRPr>
          </a:p>
          <a:p>
            <a:r>
              <a:rPr lang="en-US" sz="2800" b="1" dirty="0">
                <a:ea typeface="ＭＳ Ｐゴシック" charset="0"/>
                <a:cs typeface="ＭＳ Ｐゴシック" charset="0"/>
              </a:rPr>
              <a:t>Evidence</a:t>
            </a:r>
            <a:r>
              <a:rPr lang="en-US" sz="2800" dirty="0">
                <a:ea typeface="ＭＳ Ｐゴシック" charset="0"/>
                <a:cs typeface="ＭＳ Ｐゴシック" charset="0"/>
              </a:rPr>
              <a:t>: data that can be used to make decisions about planning</a:t>
            </a:r>
          </a:p>
          <a:p>
            <a:endParaRPr lang="en-US" sz="2800" dirty="0">
              <a:ea typeface="ＭＳ Ｐゴシック" charset="0"/>
              <a:cs typeface="ＭＳ Ｐゴシック" charset="0"/>
            </a:endParaRPr>
          </a:p>
          <a:p>
            <a:r>
              <a:rPr lang="en-US" sz="2800" b="1" dirty="0">
                <a:ea typeface="ＭＳ Ｐゴシック" charset="0"/>
                <a:cs typeface="ＭＳ Ｐゴシック" charset="0"/>
              </a:rPr>
              <a:t>Evidence-based practice</a:t>
            </a:r>
            <a:r>
              <a:rPr lang="en-US" sz="2800" dirty="0">
                <a:ea typeface="ＭＳ Ｐゴシック" charset="0"/>
                <a:cs typeface="ＭＳ Ｐゴシック" charset="0"/>
              </a:rPr>
              <a:t>: when health education specialists practice in such a way that they systematically find, appraise, and use evidence as the basis for decision making when planning health education/promotion programs.</a:t>
            </a:r>
          </a:p>
          <a:p>
            <a:pPr>
              <a:lnSpc>
                <a:spcPct val="90000"/>
              </a:lnSpc>
              <a:buFontTx/>
              <a:buNone/>
            </a:pPr>
            <a:endParaRPr lang="en-US" dirty="0">
              <a:ea typeface="ＭＳ Ｐゴシック" charset="0"/>
              <a:cs typeface="ＭＳ Ｐゴシック"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207963" y="152400"/>
            <a:ext cx="8728075" cy="1052512"/>
          </a:xfrm>
        </p:spPr>
        <p:txBody>
          <a:bodyPr>
            <a:normAutofit fontScale="90000"/>
          </a:bodyPr>
          <a:lstStyle/>
          <a:p>
            <a:r>
              <a:rPr lang="en-US" dirty="0">
                <a:ea typeface="ＭＳ Ｐゴシック" charset="0"/>
                <a:cs typeface="ＭＳ Ｐゴシック" charset="0"/>
              </a:rPr>
              <a:t>Use evidence at every step of program planning</a:t>
            </a:r>
          </a:p>
        </p:txBody>
      </p:sp>
      <p:sp>
        <p:nvSpPr>
          <p:cNvPr id="24579" name="Rectangle 3"/>
          <p:cNvSpPr>
            <a:spLocks noGrp="1" noChangeArrowheads="1"/>
          </p:cNvSpPr>
          <p:nvPr>
            <p:ph idx="1"/>
          </p:nvPr>
        </p:nvSpPr>
        <p:spPr>
          <a:xfrm>
            <a:off x="207963" y="1676400"/>
            <a:ext cx="8728075" cy="3810000"/>
          </a:xfrm>
        </p:spPr>
        <p:txBody>
          <a:bodyPr>
            <a:normAutofit/>
          </a:bodyPr>
          <a:lstStyle/>
          <a:p>
            <a:pPr>
              <a:defRPr/>
            </a:pPr>
            <a:r>
              <a:rPr lang="en-US" sz="2600" dirty="0"/>
              <a:t>Assessing the needs of the priority population</a:t>
            </a:r>
          </a:p>
          <a:p>
            <a:pPr>
              <a:defRPr/>
            </a:pPr>
            <a:r>
              <a:rPr lang="en-US" sz="2600" dirty="0"/>
              <a:t>Setting goals and objectives</a:t>
            </a:r>
          </a:p>
          <a:p>
            <a:pPr>
              <a:defRPr/>
            </a:pPr>
            <a:r>
              <a:rPr lang="en-US" sz="2600" dirty="0"/>
              <a:t>Developing an intervention that considers the peculiarities of the setting</a:t>
            </a:r>
          </a:p>
          <a:p>
            <a:pPr>
              <a:defRPr/>
            </a:pPr>
            <a:r>
              <a:rPr lang="en-US" sz="2600" dirty="0"/>
              <a:t>Implementing the intervention</a:t>
            </a:r>
          </a:p>
          <a:p>
            <a:pPr>
              <a:defRPr/>
            </a:pPr>
            <a:r>
              <a:rPr lang="en-US" sz="2600" dirty="0"/>
              <a:t>Evaluating the results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B10CE-4C7E-4086-AF8C-36A08175C181}"/>
              </a:ext>
            </a:extLst>
          </p:cNvPr>
          <p:cNvSpPr>
            <a:spLocks noGrp="1"/>
          </p:cNvSpPr>
          <p:nvPr>
            <p:ph type="ctrTitle"/>
          </p:nvPr>
        </p:nvSpPr>
        <p:spPr/>
        <p:txBody>
          <a:bodyPr/>
          <a:lstStyle/>
          <a:p>
            <a:r>
              <a:rPr lang="en-US" dirty="0"/>
              <a:t>What shapes health?</a:t>
            </a:r>
          </a:p>
        </p:txBody>
      </p:sp>
      <p:sp>
        <p:nvSpPr>
          <p:cNvPr id="4" name="Subtitle 3">
            <a:extLst>
              <a:ext uri="{FF2B5EF4-FFF2-40B4-BE49-F238E27FC236}">
                <a16:creationId xmlns:a16="http://schemas.microsoft.com/office/drawing/2014/main" id="{C7EB0660-45F7-45FB-85CE-E45913AE37B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75557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234950" y="152400"/>
            <a:ext cx="8659813" cy="1143000"/>
          </a:xfrm>
        </p:spPr>
        <p:txBody>
          <a:bodyPr>
            <a:normAutofit/>
          </a:bodyPr>
          <a:lstStyle/>
          <a:p>
            <a:r>
              <a:rPr lang="en-US" dirty="0">
                <a:ea typeface="ＭＳ Ｐゴシック" charset="0"/>
                <a:cs typeface="ＭＳ Ｐゴシック" charset="0"/>
              </a:rPr>
              <a:t>Health field concept</a:t>
            </a:r>
          </a:p>
        </p:txBody>
      </p:sp>
      <p:sp>
        <p:nvSpPr>
          <p:cNvPr id="47106" name="Rectangle 3"/>
          <p:cNvSpPr>
            <a:spLocks noGrp="1" noChangeArrowheads="1"/>
          </p:cNvSpPr>
          <p:nvPr>
            <p:ph idx="1"/>
          </p:nvPr>
        </p:nvSpPr>
        <p:spPr>
          <a:xfrm>
            <a:off x="152400" y="1524000"/>
            <a:ext cx="8742363" cy="5105400"/>
          </a:xfrm>
        </p:spPr>
        <p:txBody>
          <a:bodyPr/>
          <a:lstStyle/>
          <a:p>
            <a:r>
              <a:rPr lang="en-US" sz="2200" dirty="0">
                <a:ea typeface="ＭＳ Ｐゴシック" charset="0"/>
                <a:cs typeface="ＭＳ Ｐゴシック" charset="0"/>
              </a:rPr>
              <a:t>Lalonde, 1974</a:t>
            </a:r>
          </a:p>
          <a:p>
            <a:pPr lvl="1"/>
            <a:r>
              <a:rPr lang="en-US" sz="2400" dirty="0">
                <a:ea typeface="ＭＳ Ｐゴシック" charset="0"/>
              </a:rPr>
              <a:t>Human biology—all aspects of health which are developed in the basic biology of man</a:t>
            </a:r>
          </a:p>
          <a:p>
            <a:pPr lvl="1"/>
            <a:r>
              <a:rPr lang="en-US" sz="2400" dirty="0">
                <a:ea typeface="ＭＳ Ｐゴシック" charset="0"/>
              </a:rPr>
              <a:t>Environment—relates to health external to the human body</a:t>
            </a:r>
          </a:p>
          <a:p>
            <a:pPr lvl="1"/>
            <a:r>
              <a:rPr lang="en-US" sz="2400" dirty="0">
                <a:ea typeface="ＭＳ Ｐゴシック" charset="0"/>
              </a:rPr>
              <a:t>Lifestyle and health behavior—decisions by the individual which affect their health</a:t>
            </a:r>
          </a:p>
          <a:p>
            <a:pPr lvl="1"/>
            <a:r>
              <a:rPr lang="en-US" sz="2400" dirty="0">
                <a:ea typeface="ＭＳ Ｐゴシック" charset="0"/>
              </a:rPr>
              <a:t>Healthcare organization—“quantity, quality, arrangement, nature, and relationship of people and resources in the provision of health care”</a:t>
            </a:r>
          </a:p>
          <a:p>
            <a:pPr lvl="1"/>
            <a:r>
              <a:rPr lang="en-US" sz="2400" dirty="0">
                <a:ea typeface="ＭＳ Ｐゴシック" charset="0"/>
              </a:rPr>
              <a:t>Brought attention to the concept of health promotion and disease prevention, while contributing to a better understanding of what health professionals can do to influence morbidity and mortality of a given population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496726" y="228600"/>
            <a:ext cx="8659813" cy="990600"/>
          </a:xfrm>
        </p:spPr>
        <p:txBody>
          <a:bodyPr>
            <a:normAutofit/>
          </a:bodyPr>
          <a:lstStyle/>
          <a:p>
            <a:r>
              <a:rPr lang="en-US" dirty="0">
                <a:ea typeface="ＭＳ Ｐゴシック" charset="0"/>
                <a:cs typeface="ＭＳ Ｐゴシック" charset="0"/>
              </a:rPr>
              <a:t>Determinants of health</a:t>
            </a:r>
          </a:p>
        </p:txBody>
      </p:sp>
      <p:sp>
        <p:nvSpPr>
          <p:cNvPr id="49154" name="Rectangle 3"/>
          <p:cNvSpPr>
            <a:spLocks noGrp="1" noChangeArrowheads="1"/>
          </p:cNvSpPr>
          <p:nvPr>
            <p:ph idx="1"/>
          </p:nvPr>
        </p:nvSpPr>
        <p:spPr>
          <a:xfrm>
            <a:off x="609600" y="1506638"/>
            <a:ext cx="8742363" cy="5105400"/>
          </a:xfrm>
        </p:spPr>
        <p:txBody>
          <a:bodyPr/>
          <a:lstStyle/>
          <a:p>
            <a:r>
              <a:rPr lang="en-US" sz="3200" dirty="0">
                <a:ea typeface="ＭＳ Ｐゴシック" charset="0"/>
              </a:rPr>
              <a:t>Genetics</a:t>
            </a:r>
          </a:p>
          <a:p>
            <a:r>
              <a:rPr lang="en-US" sz="3200" dirty="0">
                <a:ea typeface="ＭＳ Ｐゴシック" charset="0"/>
              </a:rPr>
              <a:t>Individual behavior</a:t>
            </a:r>
          </a:p>
          <a:p>
            <a:r>
              <a:rPr lang="en-US" sz="3200" dirty="0">
                <a:ea typeface="ＭＳ Ｐゴシック" charset="0"/>
              </a:rPr>
              <a:t>Social circumstances</a:t>
            </a:r>
          </a:p>
          <a:p>
            <a:r>
              <a:rPr lang="en-US" sz="3200" dirty="0">
                <a:ea typeface="ＭＳ Ｐゴシック" charset="0"/>
              </a:rPr>
              <a:t>Environmental and physical influences</a:t>
            </a:r>
          </a:p>
          <a:p>
            <a:r>
              <a:rPr lang="en-US" sz="3200" dirty="0">
                <a:ea typeface="ＭＳ Ｐゴシック" charset="0"/>
              </a:rPr>
              <a:t>Health services</a:t>
            </a:r>
          </a:p>
          <a:p>
            <a:pPr lvl="1"/>
            <a:endParaRPr lang="en-US" sz="3200" dirty="0">
              <a:ea typeface="ＭＳ Ｐゴシック" charset="0"/>
            </a:endParaRPr>
          </a:p>
          <a:p>
            <a:pPr marL="342900" lvl="1" indent="0">
              <a:buNone/>
            </a:pPr>
            <a:endParaRPr lang="en-US" sz="1800" dirty="0">
              <a:ea typeface="ＭＳ Ｐゴシック"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F7C5-9B46-451E-B5BF-319252D3C7D4}"/>
              </a:ext>
            </a:extLst>
          </p:cNvPr>
          <p:cNvSpPr>
            <a:spLocks noGrp="1"/>
          </p:cNvSpPr>
          <p:nvPr>
            <p:ph type="title"/>
          </p:nvPr>
        </p:nvSpPr>
        <p:spPr/>
        <p:txBody>
          <a:bodyPr/>
          <a:lstStyle/>
          <a:p>
            <a:r>
              <a:rPr lang="en-US" b="1" dirty="0">
                <a:ea typeface="ＭＳ Ｐゴシック" charset="0"/>
                <a:cs typeface="ＭＳ Ｐゴシック" charset="0"/>
              </a:rPr>
              <a:t>Social determinants of health</a:t>
            </a:r>
            <a:endParaRPr lang="en-US" dirty="0"/>
          </a:p>
        </p:txBody>
      </p:sp>
      <p:sp>
        <p:nvSpPr>
          <p:cNvPr id="3" name="Content Placeholder 2">
            <a:extLst>
              <a:ext uri="{FF2B5EF4-FFF2-40B4-BE49-F238E27FC236}">
                <a16:creationId xmlns:a16="http://schemas.microsoft.com/office/drawing/2014/main" id="{2E0EAF74-D234-4551-A87B-82B71B5A22ED}"/>
              </a:ext>
            </a:extLst>
          </p:cNvPr>
          <p:cNvSpPr>
            <a:spLocks noGrp="1"/>
          </p:cNvSpPr>
          <p:nvPr>
            <p:ph idx="1"/>
          </p:nvPr>
        </p:nvSpPr>
        <p:spPr>
          <a:xfrm>
            <a:off x="533400" y="1828800"/>
            <a:ext cx="5181600" cy="4351338"/>
          </a:xfrm>
        </p:spPr>
        <p:txBody>
          <a:bodyPr>
            <a:normAutofit/>
          </a:bodyPr>
          <a:lstStyle/>
          <a:p>
            <a:r>
              <a:rPr lang="en-US" sz="3200" dirty="0">
                <a:ea typeface="ＭＳ Ｐゴシック" charset="0"/>
              </a:rPr>
              <a:t>Economic stability</a:t>
            </a:r>
          </a:p>
          <a:p>
            <a:r>
              <a:rPr lang="en-US" sz="3200" dirty="0">
                <a:ea typeface="ＭＳ Ｐゴシック" charset="0"/>
              </a:rPr>
              <a:t>Education</a:t>
            </a:r>
          </a:p>
          <a:p>
            <a:r>
              <a:rPr lang="en-US" sz="3200" dirty="0">
                <a:ea typeface="ＭＳ Ｐゴシック" charset="0"/>
              </a:rPr>
              <a:t>Social and community context</a:t>
            </a:r>
          </a:p>
          <a:p>
            <a:r>
              <a:rPr lang="en-US" sz="3200" dirty="0">
                <a:ea typeface="ＭＳ Ｐゴシック" charset="0"/>
              </a:rPr>
              <a:t>Health and health care</a:t>
            </a:r>
          </a:p>
          <a:p>
            <a:r>
              <a:rPr lang="en-US" sz="3200" dirty="0">
                <a:ea typeface="ＭＳ Ｐゴシック" charset="0"/>
              </a:rPr>
              <a:t>Neighborhood and built environment</a:t>
            </a:r>
            <a:endParaRPr lang="en-US" sz="3200" dirty="0"/>
          </a:p>
        </p:txBody>
      </p:sp>
      <p:pic>
        <p:nvPicPr>
          <p:cNvPr id="4" name="Picture 3">
            <a:extLst>
              <a:ext uri="{FF2B5EF4-FFF2-40B4-BE49-F238E27FC236}">
                <a16:creationId xmlns:a16="http://schemas.microsoft.com/office/drawing/2014/main" id="{5E6EA98B-9914-4C26-BE3D-648F035775E0}"/>
              </a:ext>
            </a:extLst>
          </p:cNvPr>
          <p:cNvPicPr>
            <a:picLocks noChangeAspect="1"/>
          </p:cNvPicPr>
          <p:nvPr/>
        </p:nvPicPr>
        <p:blipFill>
          <a:blip r:embed="rId2"/>
          <a:stretch>
            <a:fillRect/>
          </a:stretch>
        </p:blipFill>
        <p:spPr>
          <a:xfrm>
            <a:off x="5334000" y="3197481"/>
            <a:ext cx="3713899" cy="3643157"/>
          </a:xfrm>
          <a:prstGeom prst="rect">
            <a:avLst/>
          </a:prstGeom>
        </p:spPr>
      </p:pic>
    </p:spTree>
    <p:extLst>
      <p:ext uri="{BB962C8B-B14F-4D97-AF65-F5344CB8AC3E}">
        <p14:creationId xmlns:p14="http://schemas.microsoft.com/office/powerpoint/2010/main" val="65066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75084-AA81-4C0E-9B51-B06BE330C650}"/>
              </a:ext>
            </a:extLst>
          </p:cNvPr>
          <p:cNvSpPr>
            <a:spLocks noGrp="1"/>
          </p:cNvSpPr>
          <p:nvPr>
            <p:ph type="ctrTitle"/>
          </p:nvPr>
        </p:nvSpPr>
        <p:spPr/>
        <p:txBody>
          <a:bodyPr>
            <a:normAutofit/>
          </a:bodyPr>
          <a:lstStyle/>
          <a:p>
            <a:r>
              <a:rPr lang="en-US" sz="5400" dirty="0"/>
              <a:t>Why/how do we get sick?</a:t>
            </a:r>
          </a:p>
        </p:txBody>
      </p:sp>
      <p:sp>
        <p:nvSpPr>
          <p:cNvPr id="3" name="Subtitle 2">
            <a:extLst>
              <a:ext uri="{FF2B5EF4-FFF2-40B4-BE49-F238E27FC236}">
                <a16:creationId xmlns:a16="http://schemas.microsoft.com/office/drawing/2014/main" id="{F8796037-1C75-4D81-8A46-676915817BF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152944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234950" y="152400"/>
            <a:ext cx="8659813" cy="914400"/>
          </a:xfrm>
        </p:spPr>
        <p:txBody>
          <a:bodyPr>
            <a:normAutofit/>
          </a:bodyPr>
          <a:lstStyle/>
          <a:p>
            <a:pPr algn="ctr"/>
            <a:r>
              <a:rPr lang="en-US" dirty="0">
                <a:ea typeface="ＭＳ Ｐゴシック" charset="0"/>
                <a:cs typeface="ＭＳ Ｐゴシック" charset="0"/>
              </a:rPr>
              <a:t>Leading causes of death, risk factors</a:t>
            </a:r>
          </a:p>
        </p:txBody>
      </p:sp>
      <p:pic>
        <p:nvPicPr>
          <p:cNvPr id="3075" name="Picture 3"/>
          <p:cNvPicPr>
            <a:picLocks noChangeAspect="1" noChangeArrowheads="1"/>
          </p:cNvPicPr>
          <p:nvPr/>
        </p:nvPicPr>
        <p:blipFill>
          <a:blip r:embed="rId3" cstate="print"/>
          <a:srcRect/>
          <a:stretch>
            <a:fillRect/>
          </a:stretch>
        </p:blipFill>
        <p:spPr bwMode="auto">
          <a:xfrm>
            <a:off x="1554480" y="1243682"/>
            <a:ext cx="6035040" cy="5229059"/>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242093" y="152400"/>
            <a:ext cx="8659813" cy="1113692"/>
          </a:xfrm>
        </p:spPr>
        <p:txBody>
          <a:bodyPr>
            <a:normAutofit/>
          </a:bodyPr>
          <a:lstStyle/>
          <a:p>
            <a:pPr algn="ctr"/>
            <a:r>
              <a:rPr lang="en-US" dirty="0">
                <a:ea typeface="ＭＳ Ｐゴシック" charset="0"/>
                <a:cs typeface="ＭＳ Ｐゴシック" charset="0"/>
              </a:rPr>
              <a:t>Risk factors for disease</a:t>
            </a:r>
          </a:p>
        </p:txBody>
      </p:sp>
      <p:sp>
        <p:nvSpPr>
          <p:cNvPr id="55298" name="Rectangle 3"/>
          <p:cNvSpPr>
            <a:spLocks noGrp="1" noChangeArrowheads="1"/>
          </p:cNvSpPr>
          <p:nvPr>
            <p:ph idx="1"/>
          </p:nvPr>
        </p:nvSpPr>
        <p:spPr>
          <a:xfrm>
            <a:off x="203200" y="1447800"/>
            <a:ext cx="8636000" cy="5105400"/>
          </a:xfrm>
        </p:spPr>
        <p:txBody>
          <a:bodyPr>
            <a:normAutofit fontScale="92500" lnSpcReduction="20000"/>
          </a:bodyPr>
          <a:lstStyle/>
          <a:p>
            <a:pPr>
              <a:lnSpc>
                <a:spcPct val="90000"/>
              </a:lnSpc>
            </a:pPr>
            <a:r>
              <a:rPr lang="en-US" sz="2800" dirty="0">
                <a:ea typeface="ＭＳ Ｐゴシック" charset="0"/>
                <a:cs typeface="ＭＳ Ｐゴシック" charset="0"/>
              </a:rPr>
              <a:t>“any attribute, characteristic or exposure of an individual that increases the likelihood of developing a disease or injury”</a:t>
            </a:r>
          </a:p>
          <a:p>
            <a:pPr>
              <a:lnSpc>
                <a:spcPct val="90000"/>
              </a:lnSpc>
            </a:pPr>
            <a:endParaRPr lang="en-US" sz="2800" dirty="0">
              <a:ea typeface="ＭＳ Ｐゴシック" charset="0"/>
              <a:cs typeface="ＭＳ Ｐゴシック" charset="0"/>
            </a:endParaRPr>
          </a:p>
          <a:p>
            <a:r>
              <a:rPr lang="en-US" sz="2800" dirty="0">
                <a:ea typeface="ＭＳ Ｐゴシック" charset="0"/>
                <a:cs typeface="ＭＳ Ｐゴシック" charset="0"/>
              </a:rPr>
              <a:t>Types of risk factors</a:t>
            </a:r>
          </a:p>
          <a:p>
            <a:pPr lvl="1"/>
            <a:r>
              <a:rPr lang="en-US" sz="2800" b="1" dirty="0">
                <a:ea typeface="ＭＳ Ｐゴシック" charset="0"/>
              </a:rPr>
              <a:t>Modifiable</a:t>
            </a:r>
            <a:r>
              <a:rPr lang="en-US" sz="2800" dirty="0">
                <a:ea typeface="ＭＳ Ｐゴシック" charset="0"/>
              </a:rPr>
              <a:t> (changeable or controllable)</a:t>
            </a:r>
          </a:p>
          <a:p>
            <a:pPr lvl="1"/>
            <a:r>
              <a:rPr lang="en-US" sz="2800" b="1" dirty="0" err="1">
                <a:ea typeface="ＭＳ Ｐゴシック" charset="0"/>
              </a:rPr>
              <a:t>Nonmodifiable</a:t>
            </a:r>
            <a:r>
              <a:rPr lang="en-US" sz="2800" dirty="0">
                <a:ea typeface="ＭＳ Ｐゴシック" charset="0"/>
              </a:rPr>
              <a:t> (</a:t>
            </a:r>
            <a:r>
              <a:rPr lang="en-US" sz="2800" dirty="0" err="1">
                <a:ea typeface="ＭＳ Ｐゴシック" charset="0"/>
              </a:rPr>
              <a:t>nonchangeable</a:t>
            </a:r>
            <a:r>
              <a:rPr lang="en-US" sz="2800" dirty="0">
                <a:ea typeface="ＭＳ Ｐゴシック" charset="0"/>
              </a:rPr>
              <a:t> or </a:t>
            </a:r>
            <a:r>
              <a:rPr lang="en-US" sz="2800" dirty="0" err="1">
                <a:ea typeface="ＭＳ Ｐゴシック" charset="0"/>
              </a:rPr>
              <a:t>noncontrollable</a:t>
            </a:r>
            <a:r>
              <a:rPr lang="en-US" sz="2800" dirty="0">
                <a:ea typeface="ＭＳ Ｐゴシック" charset="0"/>
              </a:rPr>
              <a:t>)</a:t>
            </a:r>
          </a:p>
          <a:p>
            <a:pPr lvl="2">
              <a:buFont typeface="Times New Roman" charset="0"/>
              <a:buNone/>
            </a:pPr>
            <a:endParaRPr lang="en-US" sz="2800" dirty="0">
              <a:ea typeface="ＭＳ Ｐゴシック" charset="0"/>
            </a:endParaRPr>
          </a:p>
          <a:p>
            <a:r>
              <a:rPr lang="en-US" sz="2800" dirty="0">
                <a:ea typeface="ＭＳ Ｐゴシック" charset="0"/>
                <a:cs typeface="ＭＳ Ｐゴシック" charset="0"/>
              </a:rPr>
              <a:t>Examples of risk factors for heart disease</a:t>
            </a:r>
          </a:p>
          <a:p>
            <a:pPr lvl="1"/>
            <a:r>
              <a:rPr lang="en-US" sz="2800" dirty="0">
                <a:ea typeface="ＭＳ Ｐゴシック" charset="0"/>
              </a:rPr>
              <a:t>Tobacco use, high BP, elevated cholesterol, diet, diabetes, obesity, lack of exercise, alcohol use, biological factors  </a:t>
            </a:r>
          </a:p>
          <a:p>
            <a:endParaRPr lang="en-US" sz="2800" dirty="0">
              <a:ea typeface="ＭＳ Ｐゴシック" charset="0"/>
              <a:cs typeface="ＭＳ Ｐゴシック" charset="0"/>
            </a:endParaRPr>
          </a:p>
          <a:p>
            <a:r>
              <a:rPr lang="en-US" sz="2800" dirty="0">
                <a:ea typeface="ＭＳ Ｐゴシック" charset="0"/>
                <a:cs typeface="ＭＳ Ｐゴシック" charset="0"/>
              </a:rPr>
              <a:t>Control of modifiable risk factors could prevent 40% of all premature deaths</a:t>
            </a:r>
          </a:p>
          <a:p>
            <a:pPr lvl="1"/>
            <a:endParaRPr lang="en-US" sz="2200" dirty="0">
              <a:ea typeface="ＭＳ Ｐゴシック"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55A4E-C838-4EC5-8730-1F7B16D85D34}"/>
              </a:ext>
            </a:extLst>
          </p:cNvPr>
          <p:cNvSpPr>
            <a:spLocks noGrp="1"/>
          </p:cNvSpPr>
          <p:nvPr>
            <p:ph type="title"/>
          </p:nvPr>
        </p:nvSpPr>
        <p:spPr/>
        <p:txBody>
          <a:bodyPr/>
          <a:lstStyle/>
          <a:p>
            <a:r>
              <a:rPr lang="en-US" dirty="0"/>
              <a:t>Health risk reduction</a:t>
            </a:r>
          </a:p>
        </p:txBody>
      </p:sp>
      <p:sp>
        <p:nvSpPr>
          <p:cNvPr id="3" name="Content Placeholder 2">
            <a:extLst>
              <a:ext uri="{FF2B5EF4-FFF2-40B4-BE49-F238E27FC236}">
                <a16:creationId xmlns:a16="http://schemas.microsoft.com/office/drawing/2014/main" id="{E2D727EC-2961-477D-8A3F-A7731024372F}"/>
              </a:ext>
            </a:extLst>
          </p:cNvPr>
          <p:cNvSpPr>
            <a:spLocks noGrp="1"/>
          </p:cNvSpPr>
          <p:nvPr>
            <p:ph idx="1"/>
          </p:nvPr>
        </p:nvSpPr>
        <p:spPr/>
        <p:txBody>
          <a:bodyPr>
            <a:normAutofit/>
          </a:bodyPr>
          <a:lstStyle/>
          <a:p>
            <a:r>
              <a:rPr lang="en-US" sz="3200" dirty="0"/>
              <a:t>Requires understanding of difference between communicable and noncommunicable disease (or chronic disease)</a:t>
            </a:r>
          </a:p>
        </p:txBody>
      </p:sp>
    </p:spTree>
    <p:extLst>
      <p:ext uri="{BB962C8B-B14F-4D97-AF65-F5344CB8AC3E}">
        <p14:creationId xmlns:p14="http://schemas.microsoft.com/office/powerpoint/2010/main" val="4037387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983A5-FB53-4FBB-B4F6-62C2933AE408}"/>
              </a:ext>
            </a:extLst>
          </p:cNvPr>
          <p:cNvSpPr>
            <a:spLocks noGrp="1"/>
          </p:cNvSpPr>
          <p:nvPr>
            <p:ph type="title"/>
          </p:nvPr>
        </p:nvSpPr>
        <p:spPr/>
        <p:txBody>
          <a:bodyPr/>
          <a:lstStyle/>
          <a:p>
            <a:r>
              <a:rPr lang="en-US" dirty="0"/>
              <a:t>Communicable and noncommunicable disease</a:t>
            </a:r>
          </a:p>
        </p:txBody>
      </p:sp>
      <p:sp>
        <p:nvSpPr>
          <p:cNvPr id="3" name="Content Placeholder 2">
            <a:extLst>
              <a:ext uri="{FF2B5EF4-FFF2-40B4-BE49-F238E27FC236}">
                <a16:creationId xmlns:a16="http://schemas.microsoft.com/office/drawing/2014/main" id="{9F0C14F0-33C5-40A0-8017-F25CFD106E6D}"/>
              </a:ext>
            </a:extLst>
          </p:cNvPr>
          <p:cNvSpPr>
            <a:spLocks noGrp="1"/>
          </p:cNvSpPr>
          <p:nvPr>
            <p:ph idx="1"/>
          </p:nvPr>
        </p:nvSpPr>
        <p:spPr/>
        <p:txBody>
          <a:bodyPr/>
          <a:lstStyle/>
          <a:p>
            <a:r>
              <a:rPr lang="en-US" sz="3200" b="1" dirty="0">
                <a:ea typeface="ＭＳ Ｐゴシック" charset="0"/>
                <a:cs typeface="ＭＳ Ｐゴシック" charset="0"/>
              </a:rPr>
              <a:t>Communicable disease</a:t>
            </a:r>
            <a:r>
              <a:rPr lang="en-US" sz="3200" dirty="0">
                <a:ea typeface="ＭＳ Ｐゴシック" charset="0"/>
                <a:cs typeface="ＭＳ Ｐゴシック" charset="0"/>
              </a:rPr>
              <a:t>: caused by specific biological agent that can be transmitted from infected person, animal, or inanimate reservoir to susceptible host</a:t>
            </a:r>
          </a:p>
          <a:p>
            <a:endParaRPr lang="en-US" sz="3200" b="1" dirty="0">
              <a:ea typeface="ＭＳ Ｐゴシック" charset="0"/>
              <a:cs typeface="ＭＳ Ｐゴシック" charset="0"/>
            </a:endParaRPr>
          </a:p>
          <a:p>
            <a:r>
              <a:rPr lang="en-US" sz="3200" b="1" dirty="0">
                <a:ea typeface="ＭＳ Ｐゴシック" charset="0"/>
                <a:cs typeface="ＭＳ Ｐゴシック" charset="0"/>
              </a:rPr>
              <a:t>Non-communicable disease</a:t>
            </a:r>
            <a:r>
              <a:rPr lang="en-US" sz="3200" dirty="0">
                <a:ea typeface="ＭＳ Ｐゴシック" charset="0"/>
                <a:cs typeface="ＭＳ Ｐゴシック" charset="0"/>
              </a:rPr>
              <a:t>: illness that cannot be transmitted from infected host to susceptible host. Also called </a:t>
            </a:r>
            <a:r>
              <a:rPr lang="en-US" sz="3200" b="1" dirty="0">
                <a:ea typeface="ＭＳ Ｐゴシック" charset="0"/>
                <a:cs typeface="ＭＳ Ｐゴシック" charset="0"/>
              </a:rPr>
              <a:t>chronic disease</a:t>
            </a:r>
          </a:p>
          <a:p>
            <a:endParaRPr lang="en-US" dirty="0"/>
          </a:p>
        </p:txBody>
      </p:sp>
    </p:spTree>
    <p:extLst>
      <p:ext uri="{BB962C8B-B14F-4D97-AF65-F5344CB8AC3E}">
        <p14:creationId xmlns:p14="http://schemas.microsoft.com/office/powerpoint/2010/main" val="41955771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234950" y="152400"/>
            <a:ext cx="8659813" cy="1066800"/>
          </a:xfrm>
        </p:spPr>
        <p:txBody>
          <a:bodyPr>
            <a:normAutofit/>
          </a:bodyPr>
          <a:lstStyle/>
          <a:p>
            <a:r>
              <a:rPr lang="en-US" dirty="0">
                <a:ea typeface="ＭＳ Ｐゴシック" charset="0"/>
                <a:cs typeface="ＭＳ Ｐゴシック" charset="0"/>
              </a:rPr>
              <a:t>Communicable disease model</a:t>
            </a:r>
          </a:p>
        </p:txBody>
      </p:sp>
      <p:pic>
        <p:nvPicPr>
          <p:cNvPr id="5122" name="Picture 2"/>
          <p:cNvPicPr>
            <a:picLocks noChangeAspect="1" noChangeArrowheads="1"/>
          </p:cNvPicPr>
          <p:nvPr/>
        </p:nvPicPr>
        <p:blipFill>
          <a:blip r:embed="rId3" cstate="print"/>
          <a:srcRect/>
          <a:stretch>
            <a:fillRect/>
          </a:stretch>
        </p:blipFill>
        <p:spPr bwMode="auto">
          <a:xfrm>
            <a:off x="1406905" y="2278273"/>
            <a:ext cx="6492240" cy="4160969"/>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234950" y="152400"/>
            <a:ext cx="8659813" cy="1050952"/>
          </a:xfrm>
        </p:spPr>
        <p:txBody>
          <a:bodyPr>
            <a:normAutofit/>
          </a:bodyPr>
          <a:lstStyle/>
          <a:p>
            <a:r>
              <a:rPr lang="en-US" dirty="0">
                <a:ea typeface="ＭＳ Ｐゴシック" charset="0"/>
                <a:cs typeface="ＭＳ Ｐゴシック" charset="0"/>
              </a:rPr>
              <a:t>Chain of infection  </a:t>
            </a:r>
          </a:p>
        </p:txBody>
      </p:sp>
      <p:sp>
        <p:nvSpPr>
          <p:cNvPr id="61442" name="Rectangle 3"/>
          <p:cNvSpPr>
            <a:spLocks noGrp="1" noChangeArrowheads="1"/>
          </p:cNvSpPr>
          <p:nvPr>
            <p:ph idx="1"/>
          </p:nvPr>
        </p:nvSpPr>
        <p:spPr>
          <a:xfrm>
            <a:off x="203200" y="1295400"/>
            <a:ext cx="8742363" cy="5105400"/>
          </a:xfrm>
        </p:spPr>
        <p:txBody>
          <a:bodyPr/>
          <a:lstStyle/>
          <a:p>
            <a:pPr marL="457200" lvl="1" indent="0">
              <a:buNone/>
            </a:pPr>
            <a:endParaRPr lang="en-US" sz="2000" dirty="0">
              <a:ea typeface="ＭＳ Ｐゴシック" charset="0"/>
            </a:endParaRPr>
          </a:p>
          <a:p>
            <a:r>
              <a:rPr lang="en-US" b="1" dirty="0">
                <a:ea typeface="ＭＳ Ｐゴシック" charset="0"/>
                <a:cs typeface="ＭＳ Ｐゴシック" charset="0"/>
              </a:rPr>
              <a:t>Communicable disease</a:t>
            </a:r>
            <a:r>
              <a:rPr lang="en-US" dirty="0">
                <a:ea typeface="ＭＳ Ｐゴシック" charset="0"/>
                <a:cs typeface="ＭＳ Ｐゴシック" charset="0"/>
              </a:rPr>
              <a:t>: caused by specific biological agent that can be transmitted from infected person, animal, or inanimate reservoir to susceptible host</a:t>
            </a:r>
          </a:p>
          <a:p>
            <a:pPr lvl="1"/>
            <a:r>
              <a:rPr lang="en-US" sz="2400" dirty="0">
                <a:ea typeface="ＭＳ Ｐゴシック" charset="0"/>
              </a:rPr>
              <a:t>By breaking chain of infection, individuals can stop spread of communicable disease</a:t>
            </a:r>
            <a:endParaRPr lang="en-US" sz="2400" dirty="0">
              <a:ea typeface="ＭＳ Ｐゴシック" charset="0"/>
              <a:cs typeface="ＭＳ Ｐゴシック" charset="0"/>
            </a:endParaRPr>
          </a:p>
          <a:p>
            <a:endParaRPr lang="en-US" sz="2000" dirty="0">
              <a:ea typeface="ＭＳ Ｐゴシック" charset="0"/>
              <a:cs typeface="ＭＳ Ｐゴシック" charset="0"/>
            </a:endParaRPr>
          </a:p>
          <a:p>
            <a:endParaRPr lang="en-US" sz="2000" dirty="0">
              <a:ea typeface="ＭＳ Ｐゴシック" charset="0"/>
              <a:cs typeface="ＭＳ Ｐゴシック" charset="0"/>
            </a:endParaRPr>
          </a:p>
          <a:p>
            <a:endParaRPr lang="en-US" sz="2000" dirty="0">
              <a:ea typeface="ＭＳ Ｐゴシック" charset="0"/>
              <a:cs typeface="ＭＳ Ｐゴシック" charset="0"/>
            </a:endParaRPr>
          </a:p>
          <a:p>
            <a:endParaRPr lang="en-US" sz="2000" dirty="0">
              <a:ea typeface="ＭＳ Ｐゴシック" charset="0"/>
              <a:cs typeface="ＭＳ Ｐゴシック" charset="0"/>
            </a:endParaRPr>
          </a:p>
        </p:txBody>
      </p:sp>
      <p:pic>
        <p:nvPicPr>
          <p:cNvPr id="4098" name="Picture 2"/>
          <p:cNvPicPr>
            <a:picLocks noChangeAspect="1" noChangeArrowheads="1"/>
          </p:cNvPicPr>
          <p:nvPr/>
        </p:nvPicPr>
        <p:blipFill>
          <a:blip r:embed="rId3" cstate="print"/>
          <a:srcRect/>
          <a:stretch>
            <a:fillRect/>
          </a:stretch>
        </p:blipFill>
        <p:spPr bwMode="auto">
          <a:xfrm>
            <a:off x="1943390" y="3482050"/>
            <a:ext cx="5303520" cy="3010798"/>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234950" y="152400"/>
            <a:ext cx="8659813" cy="1066800"/>
          </a:xfrm>
        </p:spPr>
        <p:txBody>
          <a:bodyPr>
            <a:normAutofit fontScale="90000"/>
          </a:bodyPr>
          <a:lstStyle/>
          <a:p>
            <a:r>
              <a:rPr lang="en-US" dirty="0">
                <a:ea typeface="ＭＳ Ｐゴシック" charset="0"/>
                <a:cs typeface="ＭＳ Ｐゴシック" charset="0"/>
              </a:rPr>
              <a:t>Noncommunicable disease: </a:t>
            </a:r>
            <a:r>
              <a:rPr lang="en-US" dirty="0" err="1">
                <a:ea typeface="ＭＳ Ｐゴシック" charset="0"/>
                <a:cs typeface="ＭＳ Ｐゴシック" charset="0"/>
              </a:rPr>
              <a:t>Multicausation</a:t>
            </a:r>
            <a:r>
              <a:rPr lang="en-US" dirty="0">
                <a:ea typeface="ＭＳ Ｐゴシック" charset="0"/>
                <a:cs typeface="ＭＳ Ｐゴシック" charset="0"/>
              </a:rPr>
              <a:t> disease model</a:t>
            </a:r>
          </a:p>
        </p:txBody>
      </p:sp>
      <p:pic>
        <p:nvPicPr>
          <p:cNvPr id="6146" name="Picture 2"/>
          <p:cNvPicPr>
            <a:picLocks noChangeAspect="1" noChangeArrowheads="1"/>
          </p:cNvPicPr>
          <p:nvPr/>
        </p:nvPicPr>
        <p:blipFill>
          <a:blip r:embed="rId3" cstate="print"/>
          <a:srcRect/>
          <a:stretch>
            <a:fillRect/>
          </a:stretch>
        </p:blipFill>
        <p:spPr bwMode="auto">
          <a:xfrm>
            <a:off x="2667000" y="1470059"/>
            <a:ext cx="5410200" cy="5387941"/>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326874-490C-486D-8C20-3F321117D307}"/>
              </a:ext>
            </a:extLst>
          </p:cNvPr>
          <p:cNvSpPr>
            <a:spLocks noGrp="1"/>
          </p:cNvSpPr>
          <p:nvPr>
            <p:ph type="ctrTitle"/>
          </p:nvPr>
        </p:nvSpPr>
        <p:spPr/>
        <p:txBody>
          <a:bodyPr/>
          <a:lstStyle/>
          <a:p>
            <a:r>
              <a:rPr lang="en-US" dirty="0"/>
              <a:t>Disease prevention</a:t>
            </a:r>
          </a:p>
        </p:txBody>
      </p:sp>
      <p:sp>
        <p:nvSpPr>
          <p:cNvPr id="5" name="Subtitle 4">
            <a:extLst>
              <a:ext uri="{FF2B5EF4-FFF2-40B4-BE49-F238E27FC236}">
                <a16:creationId xmlns:a16="http://schemas.microsoft.com/office/drawing/2014/main" id="{935AFFB8-DB15-42C3-8544-FB95C695C25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01043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234950" y="152400"/>
            <a:ext cx="8659813" cy="1066800"/>
          </a:xfrm>
        </p:spPr>
        <p:txBody>
          <a:bodyPr>
            <a:normAutofit/>
          </a:bodyPr>
          <a:lstStyle/>
          <a:p>
            <a:r>
              <a:rPr lang="en-US" dirty="0">
                <a:ea typeface="ＭＳ Ｐゴシック" charset="0"/>
                <a:cs typeface="ＭＳ Ｐゴシック" charset="0"/>
              </a:rPr>
              <a:t>Levels of prevention:</a:t>
            </a:r>
          </a:p>
        </p:txBody>
      </p:sp>
      <p:sp>
        <p:nvSpPr>
          <p:cNvPr id="51202" name="Rectangle 3"/>
          <p:cNvSpPr>
            <a:spLocks noGrp="1" noChangeArrowheads="1"/>
          </p:cNvSpPr>
          <p:nvPr>
            <p:ph idx="1"/>
          </p:nvPr>
        </p:nvSpPr>
        <p:spPr>
          <a:xfrm>
            <a:off x="203200" y="1447800"/>
            <a:ext cx="8742363" cy="5105400"/>
          </a:xfrm>
        </p:spPr>
        <p:txBody>
          <a:bodyPr/>
          <a:lstStyle/>
          <a:p>
            <a:r>
              <a:rPr lang="en-US" sz="2200" b="1" dirty="0">
                <a:ea typeface="ＭＳ Ｐゴシック" charset="0"/>
              </a:rPr>
              <a:t>Primary prevention</a:t>
            </a:r>
          </a:p>
          <a:p>
            <a:pPr lvl="1"/>
            <a:r>
              <a:rPr lang="en-US" sz="1800" dirty="0">
                <a:ea typeface="ＭＳ Ｐゴシック" charset="0"/>
              </a:rPr>
              <a:t>prevents onset of illness or injury</a:t>
            </a:r>
          </a:p>
          <a:p>
            <a:r>
              <a:rPr lang="en-US" sz="2200" b="1" dirty="0">
                <a:ea typeface="ＭＳ Ｐゴシック" charset="0"/>
              </a:rPr>
              <a:t>Secondary prevention</a:t>
            </a:r>
          </a:p>
          <a:p>
            <a:pPr lvl="1"/>
            <a:r>
              <a:rPr lang="en-US" sz="1800" dirty="0">
                <a:ea typeface="ＭＳ Ｐゴシック" charset="0"/>
              </a:rPr>
              <a:t>early diagnosis and prompt treatment of disease or illness to limit the impact of the disease</a:t>
            </a:r>
          </a:p>
          <a:p>
            <a:r>
              <a:rPr lang="en-US" sz="2200" b="1" dirty="0">
                <a:ea typeface="ＭＳ Ｐゴシック" charset="0"/>
              </a:rPr>
              <a:t>Tertiary prevention</a:t>
            </a:r>
            <a:r>
              <a:rPr lang="en-US" sz="2200" dirty="0">
                <a:ea typeface="ＭＳ Ｐゴシック" charset="0"/>
              </a:rPr>
              <a:t> </a:t>
            </a:r>
          </a:p>
          <a:p>
            <a:pPr lvl="1"/>
            <a:r>
              <a:rPr lang="en-US" sz="1800" dirty="0">
                <a:ea typeface="ＭＳ Ｐゴシック" charset="0"/>
              </a:rPr>
              <a:t>retraining, reeducation, and rehabilitation of an individual who is already disabled or impaired (treatment)</a:t>
            </a:r>
          </a:p>
          <a:p>
            <a:endParaRPr lang="en-US" sz="2200" dirty="0">
              <a:ea typeface="ＭＳ Ｐゴシック" charset="0"/>
              <a:cs typeface="ＭＳ Ｐゴシック"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242093" y="395960"/>
            <a:ext cx="8659813" cy="1051839"/>
          </a:xfrm>
        </p:spPr>
        <p:txBody>
          <a:bodyPr>
            <a:normAutofit fontScale="90000"/>
          </a:bodyPr>
          <a:lstStyle/>
          <a:p>
            <a:r>
              <a:rPr lang="en-US" dirty="0">
                <a:ea typeface="ＭＳ Ｐゴシック" charset="0"/>
                <a:cs typeface="ＭＳ Ｐゴシック" charset="0"/>
              </a:rPr>
              <a:t>Levels of prevention/Health status</a:t>
            </a:r>
            <a:br>
              <a:rPr lang="en-US" dirty="0">
                <a:ea typeface="ＭＳ Ｐゴシック" charset="0"/>
                <a:cs typeface="ＭＳ Ｐゴシック" charset="0"/>
              </a:rPr>
            </a:br>
            <a:endParaRPr lang="en-US" dirty="0">
              <a:ea typeface="ＭＳ Ｐゴシック" charset="0"/>
              <a:cs typeface="ＭＳ Ｐゴシック" charset="0"/>
            </a:endParaRPr>
          </a:p>
        </p:txBody>
      </p:sp>
      <p:pic>
        <p:nvPicPr>
          <p:cNvPr id="2051" name="Picture 3"/>
          <p:cNvPicPr>
            <a:picLocks noChangeAspect="1" noChangeArrowheads="1"/>
          </p:cNvPicPr>
          <p:nvPr/>
        </p:nvPicPr>
        <p:blipFill>
          <a:blip r:embed="rId3" cstate="print"/>
          <a:srcRect/>
          <a:stretch>
            <a:fillRect/>
          </a:stretch>
        </p:blipFill>
        <p:spPr bwMode="auto">
          <a:xfrm>
            <a:off x="594360" y="1752600"/>
            <a:ext cx="7955280" cy="4130001"/>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90FF-091C-42C0-88F3-0FFCF26C77B7}"/>
              </a:ext>
            </a:extLst>
          </p:cNvPr>
          <p:cNvSpPr>
            <a:spLocks noGrp="1"/>
          </p:cNvSpPr>
          <p:nvPr>
            <p:ph type="title"/>
          </p:nvPr>
        </p:nvSpPr>
        <p:spPr/>
        <p:txBody>
          <a:bodyPr/>
          <a:lstStyle/>
          <a:p>
            <a:r>
              <a:rPr lang="en-US" dirty="0"/>
              <a:t>Limitations of prevention</a:t>
            </a:r>
          </a:p>
        </p:txBody>
      </p:sp>
      <p:sp>
        <p:nvSpPr>
          <p:cNvPr id="3" name="Content Placeholder 2">
            <a:extLst>
              <a:ext uri="{FF2B5EF4-FFF2-40B4-BE49-F238E27FC236}">
                <a16:creationId xmlns:a16="http://schemas.microsoft.com/office/drawing/2014/main" id="{A195D34D-0C7A-49AD-AE8E-5F871A5623D0}"/>
              </a:ext>
            </a:extLst>
          </p:cNvPr>
          <p:cNvSpPr>
            <a:spLocks noGrp="1"/>
          </p:cNvSpPr>
          <p:nvPr>
            <p:ph idx="1"/>
          </p:nvPr>
        </p:nvSpPr>
        <p:spPr/>
        <p:txBody>
          <a:bodyPr/>
          <a:lstStyle/>
          <a:p>
            <a:r>
              <a:rPr lang="en-US" sz="2200" dirty="0">
                <a:ea typeface="ＭＳ Ｐゴシック" charset="0"/>
              </a:rPr>
              <a:t>Biological</a:t>
            </a:r>
          </a:p>
          <a:p>
            <a:r>
              <a:rPr lang="en-US" sz="2200" dirty="0">
                <a:ea typeface="ＭＳ Ｐゴシック" charset="0"/>
              </a:rPr>
              <a:t>Technological</a:t>
            </a:r>
          </a:p>
          <a:p>
            <a:r>
              <a:rPr lang="en-US" sz="2200" dirty="0">
                <a:ea typeface="ＭＳ Ｐゴシック" charset="0"/>
              </a:rPr>
              <a:t>Ethical</a:t>
            </a:r>
          </a:p>
          <a:p>
            <a:r>
              <a:rPr lang="en-US" sz="2200" dirty="0">
                <a:ea typeface="ＭＳ Ｐゴシック" charset="0"/>
              </a:rPr>
              <a:t>Economic</a:t>
            </a:r>
          </a:p>
          <a:p>
            <a:endParaRPr lang="en-US" dirty="0"/>
          </a:p>
        </p:txBody>
      </p:sp>
    </p:spTree>
    <p:extLst>
      <p:ext uri="{BB962C8B-B14F-4D97-AF65-F5344CB8AC3E}">
        <p14:creationId xmlns:p14="http://schemas.microsoft.com/office/powerpoint/2010/main" val="31753202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234950" y="152400"/>
            <a:ext cx="8659813" cy="1219200"/>
          </a:xfrm>
        </p:spPr>
        <p:txBody>
          <a:bodyPr>
            <a:normAutofit fontScale="90000"/>
          </a:bodyPr>
          <a:lstStyle/>
          <a:p>
            <a:pPr algn="ctr"/>
            <a:r>
              <a:rPr lang="en-US" dirty="0">
                <a:ea typeface="ＭＳ Ｐゴシック" charset="0"/>
                <a:cs typeface="ＭＳ Ｐゴシック" charset="0"/>
              </a:rPr>
              <a:t>Additional selected principles of health education and promotion</a:t>
            </a:r>
          </a:p>
        </p:txBody>
      </p:sp>
      <p:sp>
        <p:nvSpPr>
          <p:cNvPr id="67586" name="Rectangle 3"/>
          <p:cNvSpPr>
            <a:spLocks noGrp="1" noChangeArrowheads="1"/>
          </p:cNvSpPr>
          <p:nvPr>
            <p:ph idx="1"/>
          </p:nvPr>
        </p:nvSpPr>
        <p:spPr>
          <a:xfrm>
            <a:off x="184150" y="1524000"/>
            <a:ext cx="8759825" cy="4879975"/>
          </a:xfrm>
        </p:spPr>
        <p:txBody>
          <a:bodyPr>
            <a:normAutofit lnSpcReduction="10000"/>
          </a:bodyPr>
          <a:lstStyle/>
          <a:p>
            <a:r>
              <a:rPr lang="en-US" dirty="0">
                <a:ea typeface="ＭＳ Ｐゴシック" charset="0"/>
              </a:rPr>
              <a:t>participation – helps minimize ethical issues and ensure ownership</a:t>
            </a:r>
          </a:p>
          <a:p>
            <a:r>
              <a:rPr lang="en-US" dirty="0">
                <a:ea typeface="ＭＳ Ｐゴシック" charset="0"/>
              </a:rPr>
              <a:t>ownership – responsibility for the program/intervention</a:t>
            </a:r>
          </a:p>
          <a:p>
            <a:r>
              <a:rPr lang="en-US" dirty="0">
                <a:ea typeface="ＭＳ Ｐゴシック" charset="0"/>
              </a:rPr>
              <a:t>socio-ecological approach – behavior is influenced by several environmental dimensions</a:t>
            </a:r>
          </a:p>
          <a:p>
            <a:r>
              <a:rPr lang="en-US" dirty="0">
                <a:ea typeface="ＭＳ Ｐゴシック" charset="0"/>
              </a:rPr>
              <a:t>population-based approaches – </a:t>
            </a:r>
            <a:r>
              <a:rPr lang="en-US" dirty="0"/>
              <a:t>include policy development, policy advocacy, organizational change, community development, empowerment of individuals, and economic support</a:t>
            </a:r>
            <a:endParaRPr lang="en-US" dirty="0">
              <a:ea typeface="ＭＳ Ｐゴシック" charset="0"/>
            </a:endParaRPr>
          </a:p>
          <a:p>
            <a:r>
              <a:rPr lang="en-US" dirty="0">
                <a:ea typeface="ＭＳ Ｐゴシック" charset="0"/>
              </a:rPr>
              <a:t>advocacy – actions intended to alter public opinion</a:t>
            </a:r>
          </a:p>
          <a:p>
            <a:r>
              <a:rPr lang="en-US" dirty="0">
                <a:ea typeface="ＭＳ Ｐゴシック" charset="0"/>
              </a:rPr>
              <a:t>health advocacy – actions intended to bring about change related to health goal, program, interest, or population</a:t>
            </a:r>
          </a:p>
          <a:p>
            <a:r>
              <a:rPr lang="en-US" dirty="0">
                <a:ea typeface="ＭＳ Ｐゴシック" charset="0"/>
              </a:rPr>
              <a:t>empowerment – </a:t>
            </a:r>
            <a:r>
              <a:rPr lang="en-US" dirty="0"/>
              <a:t>“social action process for people to gain mastery over their lives and the lives of their communities” (</a:t>
            </a:r>
            <a:r>
              <a:rPr lang="en-US" dirty="0" err="1"/>
              <a:t>Minkler</a:t>
            </a:r>
            <a:r>
              <a:rPr lang="en-US" dirty="0"/>
              <a:t>, </a:t>
            </a:r>
            <a:r>
              <a:rPr lang="en-US" dirty="0" err="1"/>
              <a:t>Wallerstein</a:t>
            </a:r>
            <a:r>
              <a:rPr lang="en-US" dirty="0"/>
              <a:t>, &amp; Wilson, 2008, p. 294)</a:t>
            </a:r>
          </a:p>
          <a:p>
            <a:pPr>
              <a:lnSpc>
                <a:spcPct val="90000"/>
              </a:lnSpc>
            </a:pPr>
            <a:endParaRPr lang="en-US" sz="2400" dirty="0">
              <a:ea typeface="ＭＳ Ｐゴシック" charset="0"/>
              <a:cs typeface="ＭＳ Ｐゴシック"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234950" y="152400"/>
            <a:ext cx="8659813" cy="1219200"/>
          </a:xfrm>
        </p:spPr>
        <p:txBody>
          <a:bodyPr>
            <a:normAutofit/>
          </a:bodyPr>
          <a:lstStyle/>
          <a:p>
            <a:r>
              <a:rPr lang="en-US" dirty="0">
                <a:ea typeface="ＭＳ Ｐゴシック" charset="0"/>
                <a:cs typeface="ＭＳ Ｐゴシック" charset="0"/>
              </a:rPr>
              <a:t>Cultural competence</a:t>
            </a:r>
          </a:p>
        </p:txBody>
      </p:sp>
      <p:sp>
        <p:nvSpPr>
          <p:cNvPr id="67586" name="Rectangle 3"/>
          <p:cNvSpPr>
            <a:spLocks noGrp="1" noChangeArrowheads="1"/>
          </p:cNvSpPr>
          <p:nvPr>
            <p:ph idx="1"/>
          </p:nvPr>
        </p:nvSpPr>
        <p:spPr>
          <a:xfrm>
            <a:off x="184150" y="1524000"/>
            <a:ext cx="8759825" cy="4879975"/>
          </a:xfrm>
        </p:spPr>
        <p:txBody>
          <a:bodyPr/>
          <a:lstStyle/>
          <a:p>
            <a:r>
              <a:rPr lang="en-US" altLang="ja-JP" sz="3200" dirty="0">
                <a:ea typeface="ＭＳ Ｐゴシック" charset="0"/>
              </a:rPr>
              <a:t>Health educators and promotors have to adopt values, principles, behaviors, attitudes, and policies that enable them to work effectively across racial, ethnic and linguistically diverse populations</a:t>
            </a:r>
            <a:endParaRPr lang="en-US" sz="2400" dirty="0">
              <a:ea typeface="ＭＳ Ｐゴシック" charset="0"/>
              <a:cs typeface="ＭＳ Ｐゴシック" charset="0"/>
            </a:endParaRPr>
          </a:p>
        </p:txBody>
      </p:sp>
    </p:spTree>
    <p:extLst>
      <p:ext uri="{BB962C8B-B14F-4D97-AF65-F5344CB8AC3E}">
        <p14:creationId xmlns:p14="http://schemas.microsoft.com/office/powerpoint/2010/main" val="2553275256"/>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Depth</Template>
  <TotalTime>8527</TotalTime>
  <Words>2365</Words>
  <Application>Microsoft Office PowerPoint</Application>
  <PresentationFormat>On-screen Show (4:3)</PresentationFormat>
  <Paragraphs>236</Paragraphs>
  <Slides>52</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ＭＳ Ｐゴシック</vt:lpstr>
      <vt:lpstr>Arial</vt:lpstr>
      <vt:lpstr>Calibri</vt:lpstr>
      <vt:lpstr>Corbel</vt:lpstr>
      <vt:lpstr>Times New Roman</vt:lpstr>
      <vt:lpstr>Depth</vt:lpstr>
      <vt:lpstr>Principles and Foundations of  Health Promotion and Education</vt:lpstr>
      <vt:lpstr>What is “health” anyway?</vt:lpstr>
      <vt:lpstr>Three definitions of “health”</vt:lpstr>
      <vt:lpstr>Chapter 1 objectives</vt:lpstr>
      <vt:lpstr>Chapter 1 objectives cont’d</vt:lpstr>
      <vt:lpstr>Key terms</vt:lpstr>
      <vt:lpstr>Health Education</vt:lpstr>
      <vt:lpstr>Health Promotion</vt:lpstr>
      <vt:lpstr>Relationship Between Health Education &amp; Health Promotion</vt:lpstr>
      <vt:lpstr>Disease prevention</vt:lpstr>
      <vt:lpstr>Public Health</vt:lpstr>
      <vt:lpstr>Community Health</vt:lpstr>
      <vt:lpstr>Global Health</vt:lpstr>
      <vt:lpstr>Population Health</vt:lpstr>
      <vt:lpstr>Wellness</vt:lpstr>
      <vt:lpstr>Health education and  promotion: the profession</vt:lpstr>
      <vt:lpstr>The Health Education/Promotion Profession</vt:lpstr>
      <vt:lpstr>The Health Education/Promotion Profession </vt:lpstr>
      <vt:lpstr>The Health Education/Promotion Profession </vt:lpstr>
      <vt:lpstr>The Health Education/Promotion Profession </vt:lpstr>
      <vt:lpstr>Measuring health and health status</vt:lpstr>
      <vt:lpstr>Epidemiology</vt:lpstr>
      <vt:lpstr>Classifying magnitude of disease</vt:lpstr>
      <vt:lpstr>Novel coronavirus epidemiological curve</vt:lpstr>
      <vt:lpstr>Novel coronavirus case map</vt:lpstr>
      <vt:lpstr>Rates</vt:lpstr>
      <vt:lpstr>Measuring Health or Health Status </vt:lpstr>
      <vt:lpstr>Additional measures of health status</vt:lpstr>
      <vt:lpstr>Morbidity rate</vt:lpstr>
      <vt:lpstr>Childhood obesity in OECD countries (percent)</vt:lpstr>
      <vt:lpstr>Where do we get this data? One source:</vt:lpstr>
      <vt:lpstr>Using Health Data in Health Education/ Promotion</vt:lpstr>
      <vt:lpstr>Why/how we use data:</vt:lpstr>
      <vt:lpstr>Use evidence at every step of program planning</vt:lpstr>
      <vt:lpstr>What shapes health?</vt:lpstr>
      <vt:lpstr>Health field concept</vt:lpstr>
      <vt:lpstr>Determinants of health</vt:lpstr>
      <vt:lpstr>Social determinants of health</vt:lpstr>
      <vt:lpstr>Why/how do we get sick?</vt:lpstr>
      <vt:lpstr>Leading causes of death, risk factors</vt:lpstr>
      <vt:lpstr>Risk factors for disease</vt:lpstr>
      <vt:lpstr>Health risk reduction</vt:lpstr>
      <vt:lpstr>Communicable and noncommunicable disease</vt:lpstr>
      <vt:lpstr>Communicable disease model</vt:lpstr>
      <vt:lpstr>Chain of infection  </vt:lpstr>
      <vt:lpstr>Noncommunicable disease: Multicausation disease model</vt:lpstr>
      <vt:lpstr>Disease prevention</vt:lpstr>
      <vt:lpstr>Levels of prevention:</vt:lpstr>
      <vt:lpstr>Levels of prevention/Health status </vt:lpstr>
      <vt:lpstr>Limitations of prevention</vt:lpstr>
      <vt:lpstr>Additional selected principles of health education and promotion</vt:lpstr>
      <vt:lpstr>Cultural competence</vt:lpstr>
    </vt:vector>
  </TitlesOfParts>
  <Company>mwcc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Biotechnology Century and Its Workforce</dc:title>
  <dc:creator>l_dowland</dc:creator>
  <cp:lastModifiedBy>Mohammed Alkadhim</cp:lastModifiedBy>
  <cp:revision>189</cp:revision>
  <cp:lastPrinted>2020-01-30T19:18:17Z</cp:lastPrinted>
  <dcterms:created xsi:type="dcterms:W3CDTF">2011-01-30T19:05:14Z</dcterms:created>
  <dcterms:modified xsi:type="dcterms:W3CDTF">2020-02-23T02:35:39Z</dcterms:modified>
</cp:coreProperties>
</file>